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55.jpg" ContentType="image/png"/>
  <Override PartName="/ppt/media/image7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9"/>
  </p:notesMasterIdLst>
  <p:handoutMasterIdLst>
    <p:handoutMasterId r:id="rId70"/>
  </p:handoutMasterIdLst>
  <p:sldIdLst>
    <p:sldId id="438" r:id="rId3"/>
    <p:sldId id="451" r:id="rId4"/>
    <p:sldId id="452" r:id="rId5"/>
    <p:sldId id="453" r:id="rId6"/>
    <p:sldId id="454" r:id="rId7"/>
    <p:sldId id="457" r:id="rId8"/>
    <p:sldId id="458" r:id="rId9"/>
    <p:sldId id="512" r:id="rId10"/>
    <p:sldId id="456" r:id="rId11"/>
    <p:sldId id="455" r:id="rId12"/>
    <p:sldId id="459" r:id="rId13"/>
    <p:sldId id="460" r:id="rId14"/>
    <p:sldId id="461" r:id="rId15"/>
    <p:sldId id="462" r:id="rId16"/>
    <p:sldId id="463" r:id="rId17"/>
    <p:sldId id="464" r:id="rId18"/>
    <p:sldId id="466" r:id="rId19"/>
    <p:sldId id="465" r:id="rId20"/>
    <p:sldId id="467" r:id="rId21"/>
    <p:sldId id="468" r:id="rId22"/>
    <p:sldId id="469" r:id="rId23"/>
    <p:sldId id="514" r:id="rId24"/>
    <p:sldId id="471" r:id="rId25"/>
    <p:sldId id="470" r:id="rId26"/>
    <p:sldId id="472" r:id="rId27"/>
    <p:sldId id="473" r:id="rId28"/>
    <p:sldId id="474" r:id="rId29"/>
    <p:sldId id="475" r:id="rId30"/>
    <p:sldId id="476" r:id="rId31"/>
    <p:sldId id="478" r:id="rId32"/>
    <p:sldId id="479" r:id="rId33"/>
    <p:sldId id="477" r:id="rId34"/>
    <p:sldId id="480" r:id="rId35"/>
    <p:sldId id="481" r:id="rId36"/>
    <p:sldId id="482" r:id="rId37"/>
    <p:sldId id="483" r:id="rId38"/>
    <p:sldId id="484" r:id="rId39"/>
    <p:sldId id="510" r:id="rId40"/>
    <p:sldId id="485" r:id="rId41"/>
    <p:sldId id="486" r:id="rId42"/>
    <p:sldId id="511" r:id="rId43"/>
    <p:sldId id="487" r:id="rId44"/>
    <p:sldId id="488" r:id="rId45"/>
    <p:sldId id="489" r:id="rId46"/>
    <p:sldId id="490" r:id="rId47"/>
    <p:sldId id="491" r:id="rId48"/>
    <p:sldId id="492" r:id="rId49"/>
    <p:sldId id="493" r:id="rId50"/>
    <p:sldId id="494" r:id="rId51"/>
    <p:sldId id="496" r:id="rId52"/>
    <p:sldId id="495" r:id="rId53"/>
    <p:sldId id="497" r:id="rId54"/>
    <p:sldId id="498" r:id="rId55"/>
    <p:sldId id="499" r:id="rId56"/>
    <p:sldId id="501" r:id="rId57"/>
    <p:sldId id="502" r:id="rId58"/>
    <p:sldId id="503" r:id="rId59"/>
    <p:sldId id="500" r:id="rId60"/>
    <p:sldId id="504" r:id="rId61"/>
    <p:sldId id="505" r:id="rId62"/>
    <p:sldId id="506" r:id="rId63"/>
    <p:sldId id="507" r:id="rId64"/>
    <p:sldId id="513" r:id="rId65"/>
    <p:sldId id="508" r:id="rId66"/>
    <p:sldId id="509" r:id="rId67"/>
    <p:sldId id="436" r:id="rId68"/>
  </p:sldIdLst>
  <p:sldSz cx="12192000" cy="6858000"/>
  <p:notesSz cx="9928225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A0"/>
    <a:srgbClr val="323F4F"/>
    <a:srgbClr val="E8ECEF"/>
    <a:srgbClr val="B5121B"/>
    <a:srgbClr val="666666"/>
    <a:srgbClr val="D52B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2" autoAdjust="0"/>
    <p:restoredTop sz="86159" autoAdjust="0"/>
  </p:normalViewPr>
  <p:slideViewPr>
    <p:cSldViewPr>
      <p:cViewPr varScale="1">
        <p:scale>
          <a:sx n="100" d="100"/>
          <a:sy n="100" d="100"/>
        </p:scale>
        <p:origin x="2718" y="48"/>
      </p:cViewPr>
      <p:guideLst>
        <p:guide orient="horz" pos="2160"/>
        <p:guide pos="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0C789-A466-43A7-9B37-BE7720463339}" type="datetimeFigureOut">
              <a:rPr lang="zh-CN" altLang="en-US" smtClean="0"/>
              <a:t>2024/2/29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ABD99-205F-4295-83D0-79C1FD420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0617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697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2CDB6F-9360-4AC5-A1A4-B746F8B27D7E}" type="datetimeFigureOut">
              <a:rPr lang="en-GB" smtClean="0"/>
              <a:pPr/>
              <a:t>29/02/2024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39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8AF62-0413-459D-A055-9BD345497D1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165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5%9B%BE%E7%81%B5%E5%A5%96/324645?fromModule=lemma_inlink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7%A7%91%E5%AD%A6%E5%AE%B6/1210114?fromModule=lemma_inlink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aike.baidu.com/item/%E7%8B%84%E5%85%8B%E6%96%AF%E7%89%B9%E6%8B%89/2828872?fromModule=lemma_inlink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751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534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404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368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428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087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677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外重循环指定处理位置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，内层循环完成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与</a:t>
            </a:r>
            <a:r>
              <a:rPr lang="en-US" altLang="zh-CN" dirty="0" smtClean="0"/>
              <a:t>i+1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n</a:t>
            </a:r>
            <a:r>
              <a:rPr lang="zh-CN" altLang="en-US" dirty="0" smtClean="0"/>
              <a:t>的对比交换，找到第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小的元素，并将第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小的元素交换至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位置。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013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163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855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129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周髀算经（</a:t>
            </a:r>
            <a:r>
              <a:rPr lang="en-US" altLang="zh-CN" dirty="0" err="1" smtClean="0"/>
              <a:t>zhoubi</a:t>
            </a:r>
            <a:r>
              <a:rPr lang="zh-CN" altLang="en-US" dirty="0" smtClean="0"/>
              <a:t>）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397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周髀算经（</a:t>
            </a:r>
            <a:r>
              <a:rPr lang="en-US" altLang="zh-CN" dirty="0" err="1" smtClean="0"/>
              <a:t>zhoubi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59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周髀算经（</a:t>
            </a:r>
            <a:r>
              <a:rPr lang="en-US" altLang="zh-CN" dirty="0" err="1" smtClean="0"/>
              <a:t>zhoubi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738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周髀算经（</a:t>
            </a:r>
            <a:r>
              <a:rPr lang="en-US" altLang="zh-CN" dirty="0" err="1" smtClean="0"/>
              <a:t>zhoubi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135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周髀算经（</a:t>
            </a:r>
            <a:r>
              <a:rPr lang="en-US" altLang="zh-CN" dirty="0" err="1" smtClean="0"/>
              <a:t>zhoubi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749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高德纳（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Donald Knuth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）出生于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1938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日，他是现代计算机科学先驱，算法大师，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1974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年图灵奖得主。高德纳开拓了算法分析领域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smtClean="0"/>
              <a:t>FLOYD 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弗洛伊德算法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姚期智，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日出生于中国上海，计算机科学专家，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图灵奖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获得者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622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是由荷兰计算机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科学家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狄克斯特拉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1959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年提出的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204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周髀算经（</a:t>
            </a:r>
            <a:r>
              <a:rPr lang="en-US" altLang="zh-CN" dirty="0" err="1" smtClean="0"/>
              <a:t>zhoubi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413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9: 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492" y="2276875"/>
            <a:ext cx="10945216" cy="1010543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005AA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883" y="3717032"/>
            <a:ext cx="10945216" cy="1584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rgbClr val="323F4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: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400" y="404664"/>
            <a:ext cx="10009112" cy="64777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200">
                <a:solidFill>
                  <a:srgbClr val="005AA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7E1AC3CE-DD9A-424A-B460-B6E7DA652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DF744FB-F32A-4D86-BF46-E39455BD7C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Text Placeholder 7">
            <a:extLst>
              <a:ext uri="{FF2B5EF4-FFF2-40B4-BE49-F238E27FC236}">
                <a16:creationId xmlns="" xmlns:a16="http://schemas.microsoft.com/office/drawing/2014/main" id="{01C62417-F7EB-7A46-8803-C58DF8FDDC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392" y="1196752"/>
            <a:ext cx="11089232" cy="4752975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  <a:lvl2pPr marL="742950" indent="-285750">
              <a:buClr>
                <a:schemeClr val="tx2"/>
              </a:buClr>
              <a:buSzPct val="60000"/>
              <a:buFont typeface="Wingdings" pitchFamily="2" charset="2"/>
              <a:buChar char="l"/>
              <a:defRPr sz="22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>
              <a:buClr>
                <a:schemeClr val="tx2"/>
              </a:buClr>
              <a:buSzPct val="6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>
              <a:defRPr sz="1800">
                <a:solidFill>
                  <a:schemeClr val="tx1"/>
                </a:solidFill>
                <a:latin typeface="+mn-ea"/>
                <a:ea typeface="+mn-ea"/>
              </a:defRPr>
            </a:lvl4pPr>
            <a:lvl5pPr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: text using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4D7037CF-992E-4B35-B191-0E74645FEE6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F31DFA2-D7BE-48EE-BE43-467C679DF4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3392" y="404664"/>
            <a:ext cx="10081120" cy="64777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200">
                <a:solidFill>
                  <a:srgbClr val="005AA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4599CE5C-827A-D743-9CD1-C72512D384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392" y="1196752"/>
            <a:ext cx="11089232" cy="4752975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  <a:lvl2pPr marL="742950" indent="-285750">
              <a:buClr>
                <a:schemeClr val="tx2"/>
              </a:buClr>
              <a:buSzPct val="60000"/>
              <a:buFont typeface="Wingdings" pitchFamily="2" charset="2"/>
              <a:buChar char="l"/>
              <a:defRPr sz="22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>
              <a:buClr>
                <a:schemeClr val="tx2"/>
              </a:buClr>
              <a:buSzPct val="6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>
              <a:defRPr sz="1800">
                <a:solidFill>
                  <a:schemeClr val="tx1"/>
                </a:solidFill>
                <a:latin typeface="+mn-ea"/>
                <a:ea typeface="+mn-ea"/>
              </a:defRPr>
            </a:lvl4pPr>
            <a:lvl5pPr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7: 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623392" y="404664"/>
            <a:ext cx="10081120" cy="64777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200">
                <a:solidFill>
                  <a:srgbClr val="005AA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页脚占位符 2">
            <a:extLst>
              <a:ext uri="{FF2B5EF4-FFF2-40B4-BE49-F238E27FC236}">
                <a16:creationId xmlns="" xmlns:a16="http://schemas.microsoft.com/office/drawing/2014/main" id="{84EDCC78-042B-4145-83C1-5B919B63211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485093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5">
            <a:extLst>
              <a:ext uri="{FF2B5EF4-FFF2-40B4-BE49-F238E27FC236}">
                <a16:creationId xmlns="" xmlns:a16="http://schemas.microsoft.com/office/drawing/2014/main" id="{4956367F-6C99-5741-8698-56FC3E9DFB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76589" y="6485092"/>
            <a:ext cx="660681" cy="365125"/>
          </a:xfr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8: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527381" y="404664"/>
            <a:ext cx="10177131" cy="64777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005AA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defRPr>
            </a:lvl1pPr>
          </a:lstStyle>
          <a:p>
            <a:endParaRPr lang="en-GB" dirty="0"/>
          </a:p>
        </p:txBody>
      </p:sp>
      <p:sp>
        <p:nvSpPr>
          <p:cNvPr id="5" name="Freeform 8"/>
          <p:cNvSpPr>
            <a:spLocks/>
          </p:cNvSpPr>
          <p:nvPr userDrawn="1"/>
        </p:nvSpPr>
        <p:spPr bwMode="auto">
          <a:xfrm>
            <a:off x="5067300" y="5008569"/>
            <a:ext cx="86784" cy="938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" y="330"/>
              </a:cxn>
            </a:cxnLst>
            <a:rect l="0" t="0" r="r" b="b"/>
            <a:pathLst>
              <a:path w="23" h="330">
                <a:moveTo>
                  <a:pt x="0" y="0"/>
                </a:moveTo>
                <a:cubicBezTo>
                  <a:pt x="3" y="57"/>
                  <a:pt x="23" y="330"/>
                  <a:pt x="23" y="33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5067302" y="4302132"/>
            <a:ext cx="2010833" cy="706437"/>
          </a:xfrm>
          <a:custGeom>
            <a:avLst/>
            <a:gdLst/>
            <a:ahLst/>
            <a:cxnLst>
              <a:cxn ang="0">
                <a:pos x="530" y="0"/>
              </a:cxn>
              <a:cxn ang="0">
                <a:pos x="520" y="7"/>
              </a:cxn>
              <a:cxn ang="0">
                <a:pos x="434" y="55"/>
              </a:cxn>
              <a:cxn ang="0">
                <a:pos x="339" y="80"/>
              </a:cxn>
              <a:cxn ang="0">
                <a:pos x="296" y="183"/>
              </a:cxn>
              <a:cxn ang="0">
                <a:pos x="199" y="173"/>
              </a:cxn>
              <a:cxn ang="0">
                <a:pos x="133" y="180"/>
              </a:cxn>
              <a:cxn ang="0">
                <a:pos x="43" y="187"/>
              </a:cxn>
              <a:cxn ang="0">
                <a:pos x="0" y="238"/>
              </a:cxn>
              <a:cxn ang="0">
                <a:pos x="0" y="248"/>
              </a:cxn>
            </a:cxnLst>
            <a:rect l="0" t="0" r="r" b="b"/>
            <a:pathLst>
              <a:path w="530" h="248">
                <a:moveTo>
                  <a:pt x="530" y="0"/>
                </a:moveTo>
                <a:cubicBezTo>
                  <a:pt x="527" y="2"/>
                  <a:pt x="524" y="4"/>
                  <a:pt x="520" y="7"/>
                </a:cubicBezTo>
                <a:cubicBezTo>
                  <a:pt x="480" y="28"/>
                  <a:pt x="466" y="48"/>
                  <a:pt x="434" y="55"/>
                </a:cubicBezTo>
                <a:cubicBezTo>
                  <a:pt x="402" y="63"/>
                  <a:pt x="340" y="76"/>
                  <a:pt x="339" y="80"/>
                </a:cubicBezTo>
                <a:cubicBezTo>
                  <a:pt x="338" y="83"/>
                  <a:pt x="328" y="176"/>
                  <a:pt x="296" y="183"/>
                </a:cubicBezTo>
                <a:cubicBezTo>
                  <a:pt x="263" y="190"/>
                  <a:pt x="232" y="192"/>
                  <a:pt x="199" y="173"/>
                </a:cubicBezTo>
                <a:cubicBezTo>
                  <a:pt x="166" y="154"/>
                  <a:pt x="147" y="180"/>
                  <a:pt x="133" y="180"/>
                </a:cubicBezTo>
                <a:cubicBezTo>
                  <a:pt x="118" y="180"/>
                  <a:pt x="58" y="174"/>
                  <a:pt x="43" y="187"/>
                </a:cubicBezTo>
                <a:cubicBezTo>
                  <a:pt x="27" y="201"/>
                  <a:pt x="0" y="223"/>
                  <a:pt x="0" y="238"/>
                </a:cubicBezTo>
                <a:cubicBezTo>
                  <a:pt x="0" y="240"/>
                  <a:pt x="0" y="243"/>
                  <a:pt x="0" y="24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7" name="Freeform 10"/>
          <p:cNvSpPr>
            <a:spLocks/>
          </p:cNvSpPr>
          <p:nvPr userDrawn="1"/>
        </p:nvSpPr>
        <p:spPr bwMode="auto">
          <a:xfrm>
            <a:off x="5044017" y="2060579"/>
            <a:ext cx="2142067" cy="2241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" y="105"/>
              </a:cxn>
              <a:cxn ang="0">
                <a:pos x="170" y="213"/>
              </a:cxn>
              <a:cxn ang="0">
                <a:pos x="330" y="387"/>
              </a:cxn>
              <a:cxn ang="0">
                <a:pos x="502" y="615"/>
              </a:cxn>
              <a:cxn ang="0">
                <a:pos x="561" y="725"/>
              </a:cxn>
              <a:cxn ang="0">
                <a:pos x="536" y="788"/>
              </a:cxn>
            </a:cxnLst>
            <a:rect l="0" t="0" r="r" b="b"/>
            <a:pathLst>
              <a:path w="564" h="788">
                <a:moveTo>
                  <a:pt x="0" y="0"/>
                </a:moveTo>
                <a:cubicBezTo>
                  <a:pt x="13" y="20"/>
                  <a:pt x="50" y="84"/>
                  <a:pt x="67" y="105"/>
                </a:cubicBezTo>
                <a:cubicBezTo>
                  <a:pt x="87" y="130"/>
                  <a:pt x="159" y="199"/>
                  <a:pt x="170" y="213"/>
                </a:cubicBezTo>
                <a:cubicBezTo>
                  <a:pt x="181" y="227"/>
                  <a:pt x="315" y="373"/>
                  <a:pt x="330" y="387"/>
                </a:cubicBezTo>
                <a:cubicBezTo>
                  <a:pt x="344" y="401"/>
                  <a:pt x="478" y="581"/>
                  <a:pt x="502" y="615"/>
                </a:cubicBezTo>
                <a:cubicBezTo>
                  <a:pt x="527" y="649"/>
                  <a:pt x="562" y="703"/>
                  <a:pt x="561" y="725"/>
                </a:cubicBezTo>
                <a:cubicBezTo>
                  <a:pt x="560" y="745"/>
                  <a:pt x="564" y="768"/>
                  <a:pt x="536" y="78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8" name="Freeform 11"/>
          <p:cNvSpPr>
            <a:spLocks/>
          </p:cNvSpPr>
          <p:nvPr userDrawn="1"/>
        </p:nvSpPr>
        <p:spPr bwMode="auto">
          <a:xfrm>
            <a:off x="4301069" y="1917707"/>
            <a:ext cx="742951" cy="142875"/>
          </a:xfrm>
          <a:custGeom>
            <a:avLst/>
            <a:gdLst/>
            <a:ahLst/>
            <a:cxnLst>
              <a:cxn ang="0">
                <a:pos x="0" y="47"/>
              </a:cxn>
              <a:cxn ang="0">
                <a:pos x="55" y="10"/>
              </a:cxn>
              <a:cxn ang="0">
                <a:pos x="100" y="11"/>
              </a:cxn>
              <a:cxn ang="0">
                <a:pos x="143" y="34"/>
              </a:cxn>
              <a:cxn ang="0">
                <a:pos x="191" y="43"/>
              </a:cxn>
              <a:cxn ang="0">
                <a:pos x="196" y="50"/>
              </a:cxn>
            </a:cxnLst>
            <a:rect l="0" t="0" r="r" b="b"/>
            <a:pathLst>
              <a:path w="196" h="50">
                <a:moveTo>
                  <a:pt x="0" y="47"/>
                </a:moveTo>
                <a:cubicBezTo>
                  <a:pt x="14" y="33"/>
                  <a:pt x="46" y="14"/>
                  <a:pt x="55" y="10"/>
                </a:cubicBezTo>
                <a:cubicBezTo>
                  <a:pt x="65" y="6"/>
                  <a:pt x="89" y="0"/>
                  <a:pt x="100" y="11"/>
                </a:cubicBezTo>
                <a:cubicBezTo>
                  <a:pt x="111" y="22"/>
                  <a:pt x="139" y="32"/>
                  <a:pt x="143" y="34"/>
                </a:cubicBezTo>
                <a:cubicBezTo>
                  <a:pt x="148" y="37"/>
                  <a:pt x="185" y="39"/>
                  <a:pt x="191" y="43"/>
                </a:cubicBezTo>
                <a:cubicBezTo>
                  <a:pt x="192" y="44"/>
                  <a:pt x="193" y="46"/>
                  <a:pt x="196" y="5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9" name="Freeform 12"/>
          <p:cNvSpPr>
            <a:spLocks/>
          </p:cNvSpPr>
          <p:nvPr userDrawn="1"/>
        </p:nvSpPr>
        <p:spPr bwMode="auto">
          <a:xfrm>
            <a:off x="4248153" y="2051057"/>
            <a:ext cx="131233" cy="236537"/>
          </a:xfrm>
          <a:custGeom>
            <a:avLst/>
            <a:gdLst/>
            <a:ahLst/>
            <a:cxnLst>
              <a:cxn ang="0">
                <a:pos x="62" y="78"/>
              </a:cxn>
              <a:cxn ang="0">
                <a:pos x="45" y="149"/>
              </a:cxn>
              <a:cxn ang="0">
                <a:pos x="4" y="83"/>
              </a:cxn>
              <a:cxn ang="0">
                <a:pos x="16" y="9"/>
              </a:cxn>
              <a:cxn ang="0">
                <a:pos x="25" y="0"/>
              </a:cxn>
            </a:cxnLst>
            <a:rect l="0" t="0" r="r" b="b"/>
            <a:pathLst>
              <a:path w="62" h="149">
                <a:moveTo>
                  <a:pt x="62" y="78"/>
                </a:moveTo>
                <a:cubicBezTo>
                  <a:pt x="55" y="99"/>
                  <a:pt x="55" y="149"/>
                  <a:pt x="45" y="149"/>
                </a:cubicBezTo>
                <a:cubicBezTo>
                  <a:pt x="29" y="149"/>
                  <a:pt x="4" y="108"/>
                  <a:pt x="4" y="83"/>
                </a:cubicBezTo>
                <a:cubicBezTo>
                  <a:pt x="4" y="59"/>
                  <a:pt x="0" y="34"/>
                  <a:pt x="16" y="9"/>
                </a:cubicBezTo>
                <a:cubicBezTo>
                  <a:pt x="18" y="7"/>
                  <a:pt x="21" y="4"/>
                  <a:pt x="25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0" name="Freeform 13"/>
          <p:cNvSpPr>
            <a:spLocks/>
          </p:cNvSpPr>
          <p:nvPr userDrawn="1"/>
        </p:nvSpPr>
        <p:spPr bwMode="auto">
          <a:xfrm>
            <a:off x="4364568" y="2165354"/>
            <a:ext cx="1540933" cy="1676400"/>
          </a:xfrm>
          <a:custGeom>
            <a:avLst/>
            <a:gdLst/>
            <a:ahLst/>
            <a:cxnLst>
              <a:cxn ang="0">
                <a:pos x="728" y="1056"/>
              </a:cxn>
              <a:cxn ang="0">
                <a:pos x="626" y="810"/>
              </a:cxn>
              <a:cxn ang="0">
                <a:pos x="447" y="432"/>
              </a:cxn>
              <a:cxn ang="0">
                <a:pos x="372" y="368"/>
              </a:cxn>
              <a:cxn ang="0">
                <a:pos x="246" y="337"/>
              </a:cxn>
              <a:cxn ang="0">
                <a:pos x="187" y="294"/>
              </a:cxn>
              <a:cxn ang="0">
                <a:pos x="135" y="276"/>
              </a:cxn>
              <a:cxn ang="0">
                <a:pos x="58" y="237"/>
              </a:cxn>
              <a:cxn ang="0">
                <a:pos x="17" y="199"/>
              </a:cxn>
              <a:cxn ang="0">
                <a:pos x="8" y="152"/>
              </a:cxn>
              <a:cxn ang="0">
                <a:pos x="26" y="84"/>
              </a:cxn>
              <a:cxn ang="0">
                <a:pos x="36" y="0"/>
              </a:cxn>
              <a:cxn ang="0">
                <a:pos x="6" y="6"/>
              </a:cxn>
            </a:cxnLst>
            <a:rect l="0" t="0" r="r" b="b"/>
            <a:pathLst>
              <a:path w="728" h="1056">
                <a:moveTo>
                  <a:pt x="728" y="1056"/>
                </a:moveTo>
                <a:cubicBezTo>
                  <a:pt x="723" y="1017"/>
                  <a:pt x="701" y="914"/>
                  <a:pt x="626" y="810"/>
                </a:cubicBezTo>
                <a:cubicBezTo>
                  <a:pt x="531" y="676"/>
                  <a:pt x="465" y="446"/>
                  <a:pt x="447" y="432"/>
                </a:cubicBezTo>
                <a:cubicBezTo>
                  <a:pt x="429" y="420"/>
                  <a:pt x="416" y="375"/>
                  <a:pt x="372" y="368"/>
                </a:cubicBezTo>
                <a:cubicBezTo>
                  <a:pt x="329" y="359"/>
                  <a:pt x="269" y="357"/>
                  <a:pt x="246" y="337"/>
                </a:cubicBezTo>
                <a:cubicBezTo>
                  <a:pt x="225" y="317"/>
                  <a:pt x="201" y="298"/>
                  <a:pt x="187" y="294"/>
                </a:cubicBezTo>
                <a:cubicBezTo>
                  <a:pt x="173" y="290"/>
                  <a:pt x="151" y="283"/>
                  <a:pt x="135" y="276"/>
                </a:cubicBezTo>
                <a:cubicBezTo>
                  <a:pt x="119" y="267"/>
                  <a:pt x="60" y="247"/>
                  <a:pt x="58" y="237"/>
                </a:cubicBezTo>
                <a:cubicBezTo>
                  <a:pt x="56" y="228"/>
                  <a:pt x="19" y="206"/>
                  <a:pt x="17" y="199"/>
                </a:cubicBezTo>
                <a:cubicBezTo>
                  <a:pt x="13" y="190"/>
                  <a:pt x="8" y="152"/>
                  <a:pt x="8" y="152"/>
                </a:cubicBezTo>
                <a:cubicBezTo>
                  <a:pt x="8" y="152"/>
                  <a:pt x="26" y="93"/>
                  <a:pt x="26" y="84"/>
                </a:cubicBezTo>
                <a:cubicBezTo>
                  <a:pt x="26" y="74"/>
                  <a:pt x="36" y="0"/>
                  <a:pt x="36" y="0"/>
                </a:cubicBezTo>
                <a:cubicBezTo>
                  <a:pt x="36" y="0"/>
                  <a:pt x="0" y="0"/>
                  <a:pt x="6" y="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1" name="Freeform 14"/>
          <p:cNvSpPr>
            <a:spLocks/>
          </p:cNvSpPr>
          <p:nvPr userDrawn="1"/>
        </p:nvSpPr>
        <p:spPr bwMode="auto">
          <a:xfrm>
            <a:off x="3807886" y="3648079"/>
            <a:ext cx="2101849" cy="222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" y="28"/>
              </a:cxn>
              <a:cxn ang="0">
                <a:pos x="121" y="39"/>
              </a:cxn>
              <a:cxn ang="0">
                <a:pos x="152" y="31"/>
              </a:cxn>
              <a:cxn ang="0">
                <a:pos x="262" y="29"/>
              </a:cxn>
              <a:cxn ang="0">
                <a:pos x="356" y="49"/>
              </a:cxn>
              <a:cxn ang="0">
                <a:pos x="483" y="71"/>
              </a:cxn>
              <a:cxn ang="0">
                <a:pos x="554" y="78"/>
              </a:cxn>
              <a:cxn ang="0">
                <a:pos x="553" y="68"/>
              </a:cxn>
            </a:cxnLst>
            <a:rect l="0" t="0" r="r" b="b"/>
            <a:pathLst>
              <a:path w="554" h="78">
                <a:moveTo>
                  <a:pt x="0" y="0"/>
                </a:moveTo>
                <a:cubicBezTo>
                  <a:pt x="14" y="7"/>
                  <a:pt x="45" y="23"/>
                  <a:pt x="64" y="28"/>
                </a:cubicBezTo>
                <a:cubicBezTo>
                  <a:pt x="90" y="35"/>
                  <a:pt x="121" y="39"/>
                  <a:pt x="121" y="39"/>
                </a:cubicBezTo>
                <a:cubicBezTo>
                  <a:pt x="121" y="39"/>
                  <a:pt x="140" y="33"/>
                  <a:pt x="152" y="31"/>
                </a:cubicBezTo>
                <a:cubicBezTo>
                  <a:pt x="164" y="30"/>
                  <a:pt x="249" y="27"/>
                  <a:pt x="262" y="29"/>
                </a:cubicBezTo>
                <a:cubicBezTo>
                  <a:pt x="274" y="31"/>
                  <a:pt x="326" y="40"/>
                  <a:pt x="356" y="49"/>
                </a:cubicBezTo>
                <a:cubicBezTo>
                  <a:pt x="386" y="58"/>
                  <a:pt x="460" y="69"/>
                  <a:pt x="483" y="71"/>
                </a:cubicBezTo>
                <a:cubicBezTo>
                  <a:pt x="507" y="74"/>
                  <a:pt x="554" y="78"/>
                  <a:pt x="554" y="78"/>
                </a:cubicBezTo>
                <a:cubicBezTo>
                  <a:pt x="554" y="78"/>
                  <a:pt x="554" y="75"/>
                  <a:pt x="553" y="6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2" name="Freeform 15"/>
          <p:cNvSpPr>
            <a:spLocks/>
          </p:cNvSpPr>
          <p:nvPr userDrawn="1"/>
        </p:nvSpPr>
        <p:spPr bwMode="auto">
          <a:xfrm>
            <a:off x="3780368" y="2151069"/>
            <a:ext cx="550333" cy="1497013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144" y="75"/>
              </a:cxn>
              <a:cxn ang="0">
                <a:pos x="131" y="233"/>
              </a:cxn>
              <a:cxn ang="0">
                <a:pos x="121" y="245"/>
              </a:cxn>
              <a:cxn ang="0">
                <a:pos x="122" y="261"/>
              </a:cxn>
              <a:cxn ang="0">
                <a:pos x="100" y="312"/>
              </a:cxn>
              <a:cxn ang="0">
                <a:pos x="81" y="358"/>
              </a:cxn>
              <a:cxn ang="0">
                <a:pos x="58" y="377"/>
              </a:cxn>
              <a:cxn ang="0">
                <a:pos x="36" y="389"/>
              </a:cxn>
              <a:cxn ang="0">
                <a:pos x="4" y="460"/>
              </a:cxn>
              <a:cxn ang="0">
                <a:pos x="0" y="493"/>
              </a:cxn>
              <a:cxn ang="0">
                <a:pos x="0" y="522"/>
              </a:cxn>
              <a:cxn ang="0">
                <a:pos x="7" y="526"/>
              </a:cxn>
            </a:cxnLst>
            <a:rect l="0" t="0" r="r" b="b"/>
            <a:pathLst>
              <a:path w="145" h="526">
                <a:moveTo>
                  <a:pt x="118" y="0"/>
                </a:moveTo>
                <a:cubicBezTo>
                  <a:pt x="130" y="21"/>
                  <a:pt x="145" y="51"/>
                  <a:pt x="144" y="75"/>
                </a:cubicBezTo>
                <a:cubicBezTo>
                  <a:pt x="143" y="114"/>
                  <a:pt x="137" y="227"/>
                  <a:pt x="131" y="233"/>
                </a:cubicBezTo>
                <a:cubicBezTo>
                  <a:pt x="126" y="238"/>
                  <a:pt x="121" y="245"/>
                  <a:pt x="121" y="245"/>
                </a:cubicBezTo>
                <a:cubicBezTo>
                  <a:pt x="121" y="245"/>
                  <a:pt x="124" y="248"/>
                  <a:pt x="122" y="261"/>
                </a:cubicBezTo>
                <a:cubicBezTo>
                  <a:pt x="120" y="275"/>
                  <a:pt x="108" y="297"/>
                  <a:pt x="100" y="312"/>
                </a:cubicBezTo>
                <a:cubicBezTo>
                  <a:pt x="92" y="328"/>
                  <a:pt x="82" y="350"/>
                  <a:pt x="81" y="358"/>
                </a:cubicBezTo>
                <a:cubicBezTo>
                  <a:pt x="80" y="366"/>
                  <a:pt x="63" y="377"/>
                  <a:pt x="58" y="377"/>
                </a:cubicBezTo>
                <a:cubicBezTo>
                  <a:pt x="52" y="377"/>
                  <a:pt x="41" y="372"/>
                  <a:pt x="36" y="389"/>
                </a:cubicBezTo>
                <a:cubicBezTo>
                  <a:pt x="30" y="406"/>
                  <a:pt x="4" y="460"/>
                  <a:pt x="4" y="460"/>
                </a:cubicBezTo>
                <a:cubicBezTo>
                  <a:pt x="4" y="460"/>
                  <a:pt x="0" y="486"/>
                  <a:pt x="0" y="493"/>
                </a:cubicBezTo>
                <a:cubicBezTo>
                  <a:pt x="0" y="500"/>
                  <a:pt x="0" y="522"/>
                  <a:pt x="0" y="522"/>
                </a:cubicBezTo>
                <a:cubicBezTo>
                  <a:pt x="0" y="522"/>
                  <a:pt x="3" y="523"/>
                  <a:pt x="7" y="52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3" name="Freeform 16"/>
          <p:cNvSpPr>
            <a:spLocks/>
          </p:cNvSpPr>
          <p:nvPr userDrawn="1"/>
        </p:nvSpPr>
        <p:spPr bwMode="auto">
          <a:xfrm>
            <a:off x="3213100" y="1897066"/>
            <a:ext cx="1016000" cy="254000"/>
          </a:xfrm>
          <a:custGeom>
            <a:avLst/>
            <a:gdLst/>
            <a:ahLst/>
            <a:cxnLst>
              <a:cxn ang="0">
                <a:pos x="0" y="14"/>
              </a:cxn>
              <a:cxn ang="0">
                <a:pos x="80" y="2"/>
              </a:cxn>
              <a:cxn ang="0">
                <a:pos x="199" y="39"/>
              </a:cxn>
              <a:cxn ang="0">
                <a:pos x="253" y="66"/>
              </a:cxn>
              <a:cxn ang="0">
                <a:pos x="268" y="89"/>
              </a:cxn>
            </a:cxnLst>
            <a:rect l="0" t="0" r="r" b="b"/>
            <a:pathLst>
              <a:path w="268" h="89">
                <a:moveTo>
                  <a:pt x="0" y="14"/>
                </a:moveTo>
                <a:cubicBezTo>
                  <a:pt x="20" y="9"/>
                  <a:pt x="59" y="0"/>
                  <a:pt x="80" y="2"/>
                </a:cubicBezTo>
                <a:cubicBezTo>
                  <a:pt x="110" y="5"/>
                  <a:pt x="182" y="30"/>
                  <a:pt x="199" y="39"/>
                </a:cubicBezTo>
                <a:cubicBezTo>
                  <a:pt x="216" y="48"/>
                  <a:pt x="253" y="66"/>
                  <a:pt x="253" y="66"/>
                </a:cubicBezTo>
                <a:cubicBezTo>
                  <a:pt x="254" y="68"/>
                  <a:pt x="260" y="77"/>
                  <a:pt x="268" y="89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4" name="Freeform 17"/>
          <p:cNvSpPr>
            <a:spLocks/>
          </p:cNvSpPr>
          <p:nvPr userDrawn="1"/>
        </p:nvSpPr>
        <p:spPr bwMode="auto">
          <a:xfrm>
            <a:off x="797986" y="1936757"/>
            <a:ext cx="2415116" cy="3265487"/>
          </a:xfrm>
          <a:custGeom>
            <a:avLst/>
            <a:gdLst/>
            <a:ahLst/>
            <a:cxnLst>
              <a:cxn ang="0">
                <a:pos x="0" y="1147"/>
              </a:cxn>
              <a:cxn ang="0">
                <a:pos x="105" y="902"/>
              </a:cxn>
              <a:cxn ang="0">
                <a:pos x="191" y="776"/>
              </a:cxn>
              <a:cxn ang="0">
                <a:pos x="489" y="610"/>
              </a:cxn>
              <a:cxn ang="0">
                <a:pos x="509" y="468"/>
              </a:cxn>
              <a:cxn ang="0">
                <a:pos x="505" y="374"/>
              </a:cxn>
              <a:cxn ang="0">
                <a:pos x="482" y="352"/>
              </a:cxn>
              <a:cxn ang="0">
                <a:pos x="481" y="319"/>
              </a:cxn>
              <a:cxn ang="0">
                <a:pos x="474" y="286"/>
              </a:cxn>
              <a:cxn ang="0">
                <a:pos x="485" y="217"/>
              </a:cxn>
              <a:cxn ang="0">
                <a:pos x="490" y="177"/>
              </a:cxn>
              <a:cxn ang="0">
                <a:pos x="557" y="52"/>
              </a:cxn>
              <a:cxn ang="0">
                <a:pos x="623" y="4"/>
              </a:cxn>
              <a:cxn ang="0">
                <a:pos x="636" y="0"/>
              </a:cxn>
            </a:cxnLst>
            <a:rect l="0" t="0" r="r" b="b"/>
            <a:pathLst>
              <a:path w="636" h="1147">
                <a:moveTo>
                  <a:pt x="0" y="1147"/>
                </a:moveTo>
                <a:cubicBezTo>
                  <a:pt x="0" y="1147"/>
                  <a:pt x="103" y="910"/>
                  <a:pt x="105" y="902"/>
                </a:cubicBezTo>
                <a:cubicBezTo>
                  <a:pt x="108" y="894"/>
                  <a:pt x="146" y="802"/>
                  <a:pt x="191" y="776"/>
                </a:cubicBezTo>
                <a:cubicBezTo>
                  <a:pt x="235" y="749"/>
                  <a:pt x="481" y="624"/>
                  <a:pt x="489" y="610"/>
                </a:cubicBezTo>
                <a:cubicBezTo>
                  <a:pt x="497" y="597"/>
                  <a:pt x="510" y="492"/>
                  <a:pt x="509" y="468"/>
                </a:cubicBezTo>
                <a:cubicBezTo>
                  <a:pt x="508" y="445"/>
                  <a:pt x="505" y="374"/>
                  <a:pt x="505" y="374"/>
                </a:cubicBezTo>
                <a:cubicBezTo>
                  <a:pt x="505" y="374"/>
                  <a:pt x="484" y="363"/>
                  <a:pt x="482" y="352"/>
                </a:cubicBezTo>
                <a:cubicBezTo>
                  <a:pt x="481" y="341"/>
                  <a:pt x="481" y="331"/>
                  <a:pt x="481" y="319"/>
                </a:cubicBezTo>
                <a:cubicBezTo>
                  <a:pt x="481" y="306"/>
                  <a:pt x="474" y="299"/>
                  <a:pt x="474" y="286"/>
                </a:cubicBezTo>
                <a:cubicBezTo>
                  <a:pt x="474" y="274"/>
                  <a:pt x="481" y="223"/>
                  <a:pt x="485" y="217"/>
                </a:cubicBezTo>
                <a:cubicBezTo>
                  <a:pt x="488" y="210"/>
                  <a:pt x="490" y="191"/>
                  <a:pt x="490" y="177"/>
                </a:cubicBezTo>
                <a:cubicBezTo>
                  <a:pt x="490" y="162"/>
                  <a:pt x="516" y="78"/>
                  <a:pt x="557" y="52"/>
                </a:cubicBezTo>
                <a:cubicBezTo>
                  <a:pt x="598" y="27"/>
                  <a:pt x="623" y="4"/>
                  <a:pt x="623" y="4"/>
                </a:cubicBezTo>
                <a:cubicBezTo>
                  <a:pt x="623" y="4"/>
                  <a:pt x="628" y="2"/>
                  <a:pt x="63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5" name="Freeform 18"/>
          <p:cNvSpPr>
            <a:spLocks/>
          </p:cNvSpPr>
          <p:nvPr userDrawn="1"/>
        </p:nvSpPr>
        <p:spPr bwMode="auto">
          <a:xfrm>
            <a:off x="4756151" y="2211391"/>
            <a:ext cx="215900" cy="166688"/>
          </a:xfrm>
          <a:custGeom>
            <a:avLst/>
            <a:gdLst/>
            <a:ahLst/>
            <a:cxnLst>
              <a:cxn ang="0">
                <a:pos x="57" y="13"/>
              </a:cxn>
              <a:cxn ang="0">
                <a:pos x="35" y="8"/>
              </a:cxn>
              <a:cxn ang="0">
                <a:pos x="21" y="5"/>
              </a:cxn>
              <a:cxn ang="0">
                <a:pos x="0" y="18"/>
              </a:cxn>
              <a:cxn ang="0">
                <a:pos x="4" y="39"/>
              </a:cxn>
              <a:cxn ang="0">
                <a:pos x="26" y="50"/>
              </a:cxn>
              <a:cxn ang="0">
                <a:pos x="56" y="54"/>
              </a:cxn>
              <a:cxn ang="0">
                <a:pos x="57" y="13"/>
              </a:cxn>
            </a:cxnLst>
            <a:rect l="0" t="0" r="r" b="b"/>
            <a:pathLst>
              <a:path w="57" h="59">
                <a:moveTo>
                  <a:pt x="57" y="13"/>
                </a:moveTo>
                <a:cubicBezTo>
                  <a:pt x="57" y="13"/>
                  <a:pt x="41" y="16"/>
                  <a:pt x="35" y="8"/>
                </a:cubicBezTo>
                <a:cubicBezTo>
                  <a:pt x="29" y="0"/>
                  <a:pt x="21" y="5"/>
                  <a:pt x="21" y="5"/>
                </a:cubicBezTo>
                <a:cubicBezTo>
                  <a:pt x="0" y="18"/>
                  <a:pt x="0" y="18"/>
                  <a:pt x="0" y="18"/>
                </a:cubicBezTo>
                <a:cubicBezTo>
                  <a:pt x="4" y="39"/>
                  <a:pt x="4" y="39"/>
                  <a:pt x="4" y="39"/>
                </a:cubicBezTo>
                <a:cubicBezTo>
                  <a:pt x="4" y="39"/>
                  <a:pt x="20" y="48"/>
                  <a:pt x="26" y="50"/>
                </a:cubicBezTo>
                <a:cubicBezTo>
                  <a:pt x="31" y="51"/>
                  <a:pt x="55" y="59"/>
                  <a:pt x="56" y="54"/>
                </a:cubicBezTo>
                <a:cubicBezTo>
                  <a:pt x="57" y="49"/>
                  <a:pt x="57" y="13"/>
                  <a:pt x="57" y="13"/>
                </a:cubicBezTo>
                <a:close/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6" name="Line 19"/>
          <p:cNvSpPr>
            <a:spLocks noChangeShapeType="1"/>
          </p:cNvSpPr>
          <p:nvPr userDrawn="1"/>
        </p:nvSpPr>
        <p:spPr bwMode="auto">
          <a:xfrm>
            <a:off x="1" y="5195891"/>
            <a:ext cx="806451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7" name="Line 20"/>
          <p:cNvSpPr>
            <a:spLocks noChangeShapeType="1"/>
          </p:cNvSpPr>
          <p:nvPr userDrawn="1"/>
        </p:nvSpPr>
        <p:spPr bwMode="auto">
          <a:xfrm>
            <a:off x="5139360" y="5946782"/>
            <a:ext cx="7067549" cy="1587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8" name="Oval 21"/>
          <p:cNvSpPr>
            <a:spLocks noChangeArrowheads="1"/>
          </p:cNvSpPr>
          <p:nvPr userDrawn="1"/>
        </p:nvSpPr>
        <p:spPr bwMode="auto">
          <a:xfrm>
            <a:off x="4286237" y="1714488"/>
            <a:ext cx="177800" cy="133350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9" name="Oval 22"/>
          <p:cNvSpPr>
            <a:spLocks noChangeArrowheads="1"/>
          </p:cNvSpPr>
          <p:nvPr userDrawn="1"/>
        </p:nvSpPr>
        <p:spPr bwMode="auto">
          <a:xfrm>
            <a:off x="4000487" y="1500174"/>
            <a:ext cx="190501" cy="160336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20" name="Oval 23"/>
          <p:cNvSpPr>
            <a:spLocks noChangeArrowheads="1"/>
          </p:cNvSpPr>
          <p:nvPr userDrawn="1"/>
        </p:nvSpPr>
        <p:spPr bwMode="auto">
          <a:xfrm>
            <a:off x="3524234" y="1357301"/>
            <a:ext cx="381001" cy="166685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21" name="Text Box 28"/>
          <p:cNvSpPr txBox="1">
            <a:spLocks noChangeArrowheads="1"/>
          </p:cNvSpPr>
          <p:nvPr userDrawn="1"/>
        </p:nvSpPr>
        <p:spPr bwMode="auto">
          <a:xfrm>
            <a:off x="5143493" y="5143512"/>
            <a:ext cx="676275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en-GB" altLang="zh-CN" sz="3200" dirty="0">
                <a:ea typeface="宋体" pitchFamily="2" charset="-122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1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600"/>
                            </p:stCondLst>
                            <p:childTnLst>
                              <p:par>
                                <p:cTn id="6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2A2EEB01-6495-45BE-B8A2-58500451C0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3" y="3573016"/>
            <a:ext cx="11137237" cy="2874640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751BE1BD-DFA1-42D0-8FE9-EC77CDF492DE}"/>
              </a:ext>
            </a:extLst>
          </p:cNvPr>
          <p:cNvGrpSpPr/>
          <p:nvPr userDrawn="1"/>
        </p:nvGrpSpPr>
        <p:grpSpPr>
          <a:xfrm>
            <a:off x="2567608" y="764704"/>
            <a:ext cx="3212192" cy="737580"/>
            <a:chOff x="8185819" y="90570"/>
            <a:chExt cx="2711479" cy="640047"/>
          </a:xfrm>
        </p:grpSpPr>
        <p:pic>
          <p:nvPicPr>
            <p:cNvPr id="21" name="图片 6">
              <a:extLst>
                <a:ext uri="{FF2B5EF4-FFF2-40B4-BE49-F238E27FC236}">
                  <a16:creationId xmlns="" xmlns:a16="http://schemas.microsoft.com/office/drawing/2014/main" id="{55BF893F-585A-4C5D-9F9D-F573246593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5819" y="121394"/>
              <a:ext cx="609222" cy="609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图片 7">
              <a:extLst>
                <a:ext uri="{FF2B5EF4-FFF2-40B4-BE49-F238E27FC236}">
                  <a16:creationId xmlns="" xmlns:a16="http://schemas.microsoft.com/office/drawing/2014/main" id="{3AB0EFE0-BDCC-4BA9-B53F-BD817BE80D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91" t="64297" r="9830" b="7486"/>
            <a:stretch>
              <a:fillRect/>
            </a:stretch>
          </p:blipFill>
          <p:spPr bwMode="auto">
            <a:xfrm>
              <a:off x="8845653" y="90570"/>
              <a:ext cx="2051645" cy="606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424B2763-31C6-4A32-B230-75D6D536F486}"/>
              </a:ext>
            </a:extLst>
          </p:cNvPr>
          <p:cNvSpPr/>
          <p:nvPr userDrawn="1"/>
        </p:nvSpPr>
        <p:spPr>
          <a:xfrm rot="5400000" flipV="1">
            <a:off x="5500140" y="1142254"/>
            <a:ext cx="865353" cy="1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A0BBC789-CC79-5C45-82C6-6907AD71976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718577"/>
            <a:ext cx="4218718" cy="77375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424B2763-31C6-4A32-B230-75D6D536F486}"/>
              </a:ext>
            </a:extLst>
          </p:cNvPr>
          <p:cNvSpPr/>
          <p:nvPr userDrawn="1"/>
        </p:nvSpPr>
        <p:spPr>
          <a:xfrm flipV="1">
            <a:off x="623392" y="959128"/>
            <a:ext cx="11137237" cy="21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页脚占位符 10">
            <a:extLst>
              <a:ext uri="{FF2B5EF4-FFF2-40B4-BE49-F238E27FC236}">
                <a16:creationId xmlns="" xmlns:a16="http://schemas.microsoft.com/office/drawing/2014/main" id="{D1F1B02B-8175-483B-8A1C-EADEB142D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509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="" xmlns:a16="http://schemas.microsoft.com/office/drawing/2014/main" id="{EDC8466F-A23F-48E2-9377-40E7CCCA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6589" y="6485092"/>
            <a:ext cx="660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5A14C88A-3BA9-47C6-9EE8-6405E83BAE3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949" y="21599"/>
            <a:ext cx="1037960" cy="95912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42507B9E-9BBC-6240-BB58-3D758361C10C}"/>
              </a:ext>
            </a:extLst>
          </p:cNvPr>
          <p:cNvGrpSpPr/>
          <p:nvPr userDrawn="1"/>
        </p:nvGrpSpPr>
        <p:grpSpPr>
          <a:xfrm rot="10800000">
            <a:off x="179512" y="620688"/>
            <a:ext cx="433078" cy="101282"/>
            <a:chOff x="78938" y="1038860"/>
            <a:chExt cx="433078" cy="101282"/>
          </a:xfrm>
        </p:grpSpPr>
        <p:sp>
          <p:nvSpPr>
            <p:cNvPr id="8" name="平行四边形 7">
              <a:extLst>
                <a:ext uri="{FF2B5EF4-FFF2-40B4-BE49-F238E27FC236}">
                  <a16:creationId xmlns="" xmlns:a16="http://schemas.microsoft.com/office/drawing/2014/main" id="{FA8085B9-2555-3746-83C0-43E1F6C3CF9B}"/>
                </a:ext>
              </a:extLst>
            </p:cNvPr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rgbClr val="005AA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="" xmlns:a16="http://schemas.microsoft.com/office/drawing/2014/main" id="{C942DDA0-03E6-DC4B-B155-2D714A1D9E70}"/>
                </a:ext>
              </a:extLst>
            </p:cNvPr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rgbClr val="005AA0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="" xmlns:a16="http://schemas.microsoft.com/office/drawing/2014/main" id="{D9F607DC-4AB3-B641-AD4F-A9E67545501A}"/>
                </a:ext>
              </a:extLst>
            </p:cNvPr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rgbClr val="005A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CD2F2BC8-23AA-7D47-9CB0-945D4E26DC6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9320"/>
            <a:ext cx="2915816" cy="5347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7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jp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492" y="2202430"/>
            <a:ext cx="10945216" cy="1082554"/>
          </a:xfrm>
        </p:spPr>
        <p:txBody>
          <a:bodyPr/>
          <a:lstStyle/>
          <a:p>
            <a:pPr algn="ctr"/>
            <a:r>
              <a:rPr lang="zh-CN" altLang="en-US" sz="5400" b="1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  <a:t>计算机</a:t>
            </a:r>
            <a:r>
              <a:rPr lang="en-US" altLang="zh-CN" sz="5400" b="1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  <a:t>.</a:t>
            </a:r>
            <a:r>
              <a:rPr lang="zh-CN" altLang="en-US" sz="5400" b="1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  <a:t>算法设计与分析</a:t>
            </a:r>
            <a:r>
              <a:rPr lang="zh-CN" altLang="en-US" sz="5400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>基础</a:t>
            </a:r>
            <a:r>
              <a:rPr lang="en-US" altLang="zh-CN" sz="5400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/>
            </a:r>
            <a:br>
              <a:rPr lang="en-US" altLang="zh-CN" sz="5400" b="1" dirty="0">
                <a:latin typeface="Times New Roman" panose="02020603050405020304" pitchFamily="18" charset="0"/>
                <a:ea typeface="华文行楷" panose="02010800040101010101" pitchFamily="2" charset="-122"/>
              </a:rPr>
            </a:br>
            <a:r>
              <a:rPr lang="en-US" altLang="zh-CN" sz="2400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>Computer Algorithms Design &amp;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  <a:t>Analysis</a:t>
            </a:r>
            <a:br>
              <a:rPr lang="en-US" altLang="zh-CN" sz="2400" b="1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</a:br>
            <a:r>
              <a:rPr lang="zh-CN" altLang="en-US" sz="3200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>第一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  <a:t>章 绪论</a:t>
            </a:r>
            <a:r>
              <a:rPr lang="en-US" altLang="zh-CN" sz="5400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/>
            </a:r>
            <a:br>
              <a:rPr lang="en-US" altLang="zh-CN" sz="5400" b="1" dirty="0">
                <a:latin typeface="Times New Roman" panose="02020603050405020304" pitchFamily="18" charset="0"/>
                <a:ea typeface="华文行楷" panose="02010800040101010101" pitchFamily="2" charset="-122"/>
              </a:rPr>
            </a:br>
            <a:endParaRPr lang="zh-CN" altLang="en-US" sz="5400" b="1" dirty="0"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>华北电力大学计算机系</a:t>
            </a:r>
          </a:p>
          <a:p>
            <a:endParaRPr lang="en-US" altLang="zh-CN" dirty="0"/>
          </a:p>
          <a:p>
            <a:pPr algn="ctr"/>
            <a:r>
              <a:rPr lang="zh-CN" altLang="en-US" sz="1800" dirty="0" smtClean="0">
                <a:latin typeface="+mn-ea"/>
              </a:rPr>
              <a:t>徐伟峰</a:t>
            </a:r>
            <a:r>
              <a:rPr lang="en-US" altLang="zh-CN" sz="1800" dirty="0" smtClean="0">
                <a:latin typeface="New times"/>
              </a:rPr>
              <a:t>(13313231019)</a:t>
            </a:r>
            <a:endParaRPr lang="zh-CN" altLang="en-US" sz="1800" dirty="0">
              <a:latin typeface="New times"/>
            </a:endParaRPr>
          </a:p>
        </p:txBody>
      </p:sp>
    </p:spTree>
    <p:extLst>
      <p:ext uri="{BB962C8B-B14F-4D97-AF65-F5344CB8AC3E}">
        <p14:creationId xmlns:p14="http://schemas.microsoft.com/office/powerpoint/2010/main" val="156008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一、算法的由来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844824"/>
            <a:ext cx="3024336" cy="22551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45" y="1376995"/>
            <a:ext cx="7670190" cy="414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4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一、算法的由来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844824"/>
            <a:ext cx="3024336" cy="22551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1950420"/>
            <a:ext cx="3060340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0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一、算法的由来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154844"/>
            <a:ext cx="10310986" cy="483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0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一、算法的由来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844824"/>
            <a:ext cx="3024336" cy="22551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1950420"/>
            <a:ext cx="3060340" cy="25922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512" y="1844824"/>
            <a:ext cx="2784848" cy="243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5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一、算法的由来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196752"/>
            <a:ext cx="9577064" cy="498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6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一、算法的由来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235172"/>
            <a:ext cx="3024336" cy="22551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1340768"/>
            <a:ext cx="3060340" cy="25922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504" y="1235172"/>
            <a:ext cx="2784848" cy="24356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08" y="1019148"/>
            <a:ext cx="2554755" cy="224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4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一、算法的由来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079961"/>
            <a:ext cx="8856984" cy="486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2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一、算法的由来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235172"/>
            <a:ext cx="3024336" cy="22551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1340768"/>
            <a:ext cx="3060340" cy="25922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504" y="1235172"/>
            <a:ext cx="2784848" cy="24356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08" y="1019148"/>
            <a:ext cx="2554755" cy="22487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4221088"/>
            <a:ext cx="2376264" cy="211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8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一、算法的由来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052438"/>
            <a:ext cx="10077176" cy="53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0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一、算法的由来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235172"/>
            <a:ext cx="3024336" cy="22551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1340768"/>
            <a:ext cx="3060340" cy="25922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504" y="1235172"/>
            <a:ext cx="2784848" cy="24356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08" y="1019148"/>
            <a:ext cx="2554755" cy="22487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4221088"/>
            <a:ext cx="2376264" cy="211956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600" y="3834366"/>
            <a:ext cx="2649265" cy="227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0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导入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algn="ctr"/>
            <a:r>
              <a:rPr lang="zh-CN" altLang="en-US" dirty="0" smtClean="0"/>
              <a:t>“算法</a:t>
            </a:r>
            <a:r>
              <a:rPr lang="en-US" altLang="zh-CN" dirty="0" smtClean="0"/>
              <a:t>-Algorithm</a:t>
            </a:r>
            <a:r>
              <a:rPr lang="zh-CN" altLang="en-US" dirty="0" smtClean="0"/>
              <a:t>”，能想到什么？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114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一、算法的由来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90" y="1206745"/>
            <a:ext cx="8904724" cy="464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9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一、算法的由来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073982"/>
            <a:ext cx="9505056" cy="53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3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一、算法的由来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1703512" y="1412776"/>
            <a:ext cx="4608512" cy="4071263"/>
          </a:xfrm>
        </p:spPr>
        <p:txBody>
          <a:bodyPr/>
          <a:lstStyle/>
          <a:p>
            <a:r>
              <a:rPr lang="zh-CN" altLang="en-US" dirty="0"/>
              <a:t>姚期</a:t>
            </a:r>
            <a:r>
              <a:rPr lang="zh-CN" altLang="en-US" dirty="0" smtClean="0"/>
              <a:t>智先生</a:t>
            </a:r>
            <a:endParaRPr lang="en-US" altLang="zh-CN" dirty="0" smtClean="0"/>
          </a:p>
          <a:p>
            <a:pPr marL="0" indent="0" algn="just">
              <a:buNone/>
            </a:pPr>
            <a:r>
              <a:rPr lang="en-US" altLang="zh-CN" sz="2200" dirty="0"/>
              <a:t> </a:t>
            </a:r>
            <a:r>
              <a:rPr lang="en-US" altLang="zh-CN" sz="2200" dirty="0" smtClean="0"/>
              <a:t>      1946</a:t>
            </a:r>
            <a:r>
              <a:rPr lang="zh-CN" altLang="en-US" sz="2200" dirty="0"/>
              <a:t>年</a:t>
            </a:r>
            <a:r>
              <a:rPr lang="en-US" altLang="zh-CN" sz="2200" dirty="0"/>
              <a:t>12</a:t>
            </a:r>
            <a:r>
              <a:rPr lang="zh-CN" altLang="en-US" sz="2200" dirty="0"/>
              <a:t>月</a:t>
            </a:r>
            <a:r>
              <a:rPr lang="en-US" altLang="zh-CN" sz="2200" dirty="0"/>
              <a:t>24</a:t>
            </a:r>
            <a:r>
              <a:rPr lang="zh-CN" altLang="en-US" sz="2200" dirty="0"/>
              <a:t>日出生于中国上海，计算机科学专家，</a:t>
            </a:r>
            <a:r>
              <a:rPr lang="en-US" altLang="zh-CN" sz="2200" dirty="0"/>
              <a:t>2000</a:t>
            </a:r>
            <a:r>
              <a:rPr lang="zh-CN" altLang="en-US" sz="2200" dirty="0"/>
              <a:t>年</a:t>
            </a:r>
            <a:r>
              <a:rPr lang="zh-CN" altLang="en-US" sz="2200" dirty="0">
                <a:solidFill>
                  <a:srgbClr val="00B050"/>
                </a:solidFill>
              </a:rPr>
              <a:t>图灵奖</a:t>
            </a:r>
            <a:r>
              <a:rPr lang="zh-CN" altLang="en-US" sz="2200" dirty="0" smtClean="0">
                <a:solidFill>
                  <a:srgbClr val="00B050"/>
                </a:solidFill>
              </a:rPr>
              <a:t>获得者，</a:t>
            </a:r>
            <a:r>
              <a:rPr lang="zh-CN" altLang="en-US" sz="2200" dirty="0" smtClean="0"/>
              <a:t>中国科学院</a:t>
            </a:r>
            <a:r>
              <a:rPr lang="zh-CN" altLang="en-US" sz="2200" dirty="0"/>
              <a:t>院士 </a:t>
            </a:r>
            <a:r>
              <a:rPr lang="zh-CN" altLang="en-US" sz="2200" dirty="0" smtClean="0"/>
              <a:t>、 香港科学院创院院士、美国国家科学院</a:t>
            </a:r>
            <a:r>
              <a:rPr lang="zh-CN" altLang="en-US" sz="2200" dirty="0"/>
              <a:t>外籍院士、美国艺术与科学院外籍院士、</a:t>
            </a:r>
            <a:r>
              <a:rPr lang="zh-CN" altLang="en-US" sz="2200" dirty="0" smtClean="0"/>
              <a:t>清华大学交叉信息研究院院长。 </a:t>
            </a:r>
            <a:endParaRPr lang="en-US" altLang="zh-CN" sz="2200" dirty="0" smtClean="0"/>
          </a:p>
          <a:p>
            <a:pPr marL="0" indent="0" algn="just">
              <a:buNone/>
            </a:pPr>
            <a:r>
              <a:rPr lang="en-US" altLang="zh-CN" sz="2200" dirty="0"/>
              <a:t> </a:t>
            </a:r>
            <a:r>
              <a:rPr lang="en-US" altLang="zh-CN" sz="2200" dirty="0" smtClean="0"/>
              <a:t>      2004</a:t>
            </a:r>
            <a:r>
              <a:rPr lang="zh-CN" altLang="en-US" sz="2200" dirty="0" smtClean="0"/>
              <a:t>年，辞去</a:t>
            </a:r>
            <a:r>
              <a:rPr lang="zh-CN" altLang="en-US" sz="2200" dirty="0"/>
              <a:t>普林斯顿大学终身教职，卖掉在美国的房子，正式加盟清华大学高等研究中心，</a:t>
            </a:r>
            <a:r>
              <a:rPr lang="zh-CN" altLang="en-US" sz="2200" dirty="0">
                <a:solidFill>
                  <a:srgbClr val="00B050"/>
                </a:solidFill>
              </a:rPr>
              <a:t>担任全职教授。</a:t>
            </a:r>
          </a:p>
        </p:txBody>
      </p:sp>
      <p:pic>
        <p:nvPicPr>
          <p:cNvPr id="2050" name="Picture 2" descr="https://pics1.baidu.com/feed/562c11dfa9ec8a13acd3dd1a2cc85089a2ecc056.jpeg?token=a97689162f669ae0af459adb2039c93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1340768"/>
            <a:ext cx="2808312" cy="434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47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一、算法的由来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844824"/>
            <a:ext cx="7601529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7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一、算法的由来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235172"/>
            <a:ext cx="3024336" cy="22551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1340768"/>
            <a:ext cx="3060340" cy="25922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504" y="1235172"/>
            <a:ext cx="2784848" cy="24356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08" y="1019148"/>
            <a:ext cx="2554755" cy="22487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4221088"/>
            <a:ext cx="2376264" cy="211956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600" y="3834366"/>
            <a:ext cx="2649265" cy="227730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888087" y="3956893"/>
            <a:ext cx="4488501" cy="2170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AI</a:t>
            </a:r>
            <a:r>
              <a:rPr lang="zh-CN" altLang="en-US" sz="3600" dirty="0" smtClean="0"/>
              <a:t>算法</a:t>
            </a:r>
            <a:endParaRPr lang="en-US" altLang="zh-CN" sz="3600" dirty="0" smtClean="0"/>
          </a:p>
          <a:p>
            <a:pPr algn="ctr"/>
            <a:endParaRPr lang="en-US" altLang="zh-CN" sz="3600" dirty="0" smtClean="0"/>
          </a:p>
          <a:p>
            <a:pPr algn="ctr"/>
            <a:r>
              <a:rPr lang="zh-CN" altLang="en-US" dirty="0" smtClean="0"/>
              <a:t>图分类、目标检测、自然语言理解、大模型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82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二、算法的定义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期末考试成绩由</a:t>
            </a:r>
            <a:r>
              <a:rPr lang="zh-CN" altLang="en-US" dirty="0"/>
              <a:t>底</a:t>
            </a:r>
            <a:r>
              <a:rPr lang="zh-CN" altLang="en-US" dirty="0" smtClean="0"/>
              <a:t>到高排序问题（</a:t>
            </a:r>
            <a:r>
              <a:rPr lang="en-US" altLang="zh-CN" dirty="0"/>
              <a:t>5</a:t>
            </a:r>
            <a:r>
              <a:rPr lang="zh-CN" altLang="en-US" dirty="0" smtClean="0"/>
              <a:t>份试卷</a:t>
            </a:r>
            <a:r>
              <a:rPr lang="en-US" altLang="zh-CN" dirty="0" smtClean="0"/>
              <a:t>80,90,88,98,86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80</a:t>
            </a:r>
            <a:r>
              <a:rPr lang="zh-CN" altLang="en-US" dirty="0" smtClean="0"/>
              <a:t>（第一份试卷</a:t>
            </a:r>
            <a:r>
              <a:rPr lang="en-US" altLang="zh-CN" dirty="0" smtClean="0"/>
              <a:t>80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80</a:t>
            </a:r>
            <a:r>
              <a:rPr lang="zh-CN" altLang="en-US" dirty="0"/>
              <a:t>，</a:t>
            </a:r>
            <a:r>
              <a:rPr lang="en-US" altLang="zh-CN" dirty="0" smtClean="0"/>
              <a:t>90</a:t>
            </a:r>
            <a:r>
              <a:rPr lang="zh-CN" altLang="en-US" dirty="0" smtClean="0"/>
              <a:t>（第二份试卷</a:t>
            </a:r>
            <a:r>
              <a:rPr lang="en-US" altLang="zh-CN" dirty="0" smtClean="0"/>
              <a:t>90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80</a:t>
            </a:r>
            <a:r>
              <a:rPr lang="zh-CN" altLang="en-US" dirty="0" smtClean="0"/>
              <a:t>，</a:t>
            </a:r>
            <a:r>
              <a:rPr lang="en-US" altLang="zh-CN" dirty="0"/>
              <a:t> </a:t>
            </a:r>
            <a:r>
              <a:rPr lang="en-US" altLang="zh-CN" dirty="0" smtClean="0"/>
              <a:t>88</a:t>
            </a:r>
            <a:r>
              <a:rPr lang="zh-CN" altLang="en-US" dirty="0" smtClean="0"/>
              <a:t>，</a:t>
            </a:r>
            <a:r>
              <a:rPr lang="en-US" altLang="zh-CN" dirty="0"/>
              <a:t>90 </a:t>
            </a:r>
            <a:r>
              <a:rPr lang="zh-CN" altLang="en-US" dirty="0" smtClean="0"/>
              <a:t>（第三份试卷</a:t>
            </a:r>
            <a:r>
              <a:rPr lang="en-US" altLang="zh-CN" dirty="0" smtClean="0"/>
              <a:t>88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/>
              <a:t>80</a:t>
            </a:r>
            <a:r>
              <a:rPr lang="zh-CN" altLang="en-US" dirty="0"/>
              <a:t>，</a:t>
            </a:r>
            <a:r>
              <a:rPr lang="en-US" altLang="zh-CN" dirty="0"/>
              <a:t> 88</a:t>
            </a:r>
            <a:r>
              <a:rPr lang="zh-CN" altLang="en-US" dirty="0"/>
              <a:t>，</a:t>
            </a:r>
            <a:r>
              <a:rPr lang="en-US" altLang="zh-CN" dirty="0"/>
              <a:t>90 </a:t>
            </a:r>
            <a:r>
              <a:rPr lang="zh-CN" altLang="en-US" dirty="0" smtClean="0"/>
              <a:t>，</a:t>
            </a:r>
            <a:r>
              <a:rPr lang="en-US" altLang="zh-CN" dirty="0" smtClean="0"/>
              <a:t>98</a:t>
            </a:r>
            <a:r>
              <a:rPr lang="zh-CN" altLang="en-US" dirty="0" smtClean="0"/>
              <a:t>（第四份</a:t>
            </a:r>
            <a:r>
              <a:rPr lang="zh-CN" altLang="en-US" dirty="0"/>
              <a:t>试卷</a:t>
            </a:r>
            <a:r>
              <a:rPr lang="en-US" altLang="zh-CN" dirty="0" smtClean="0"/>
              <a:t>98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/>
              <a:t>80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en-US" altLang="zh-CN" dirty="0" smtClean="0"/>
              <a:t>86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88</a:t>
            </a:r>
            <a:r>
              <a:rPr lang="zh-CN" altLang="en-US" dirty="0"/>
              <a:t>，</a:t>
            </a:r>
            <a:r>
              <a:rPr lang="en-US" altLang="zh-CN" dirty="0"/>
              <a:t>90 </a:t>
            </a:r>
            <a:r>
              <a:rPr lang="zh-CN" altLang="en-US" dirty="0"/>
              <a:t>，</a:t>
            </a:r>
            <a:r>
              <a:rPr lang="en-US" altLang="zh-CN" dirty="0"/>
              <a:t>98 </a:t>
            </a:r>
            <a:r>
              <a:rPr lang="zh-CN" altLang="en-US" dirty="0" smtClean="0"/>
              <a:t>（第五份试卷</a:t>
            </a:r>
            <a:r>
              <a:rPr lang="en-US" altLang="zh-CN" dirty="0" smtClean="0"/>
              <a:t>86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546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二、算法的定义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23392" y="1196752"/>
            <a:ext cx="11161240" cy="4896544"/>
          </a:xfrm>
        </p:spPr>
        <p:txBody>
          <a:bodyPr/>
          <a:lstStyle/>
          <a:p>
            <a:r>
              <a:rPr lang="zh-CN" altLang="en-US" dirty="0" smtClean="0"/>
              <a:t>计算问题的定义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给定数据输入，计算满足某种性质输出的问题。</a:t>
            </a:r>
            <a:endParaRPr lang="en-US" altLang="zh-CN" dirty="0" smtClean="0"/>
          </a:p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400" dirty="0" smtClean="0"/>
              <a:t>实例</a:t>
            </a:r>
            <a:endParaRPr lang="en-US" altLang="zh-CN" sz="2400" dirty="0" smtClean="0"/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dirty="0"/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dirty="0" smtClean="0"/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dirty="0"/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dirty="0" smtClean="0"/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dirty="0"/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dirty="0" smtClean="0"/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dirty="0"/>
          </a:p>
          <a:p>
            <a:pPr marL="742950" lvl="2" indent="-342900">
              <a:buFont typeface="Wingdings" pitchFamily="2" charset="2"/>
              <a:buChar char="n"/>
            </a:pPr>
            <a:r>
              <a:rPr lang="zh-CN" altLang="en-US" dirty="0" smtClean="0"/>
              <a:t>输入：</a:t>
            </a:r>
            <a:r>
              <a:rPr lang="en-US" altLang="zh-CN" dirty="0" smtClean="0"/>
              <a:t>10</a:t>
            </a:r>
            <a:r>
              <a:rPr lang="zh-CN" altLang="en-US" dirty="0" smtClean="0"/>
              <a:t>个数</a:t>
            </a:r>
            <a:endParaRPr lang="en-US" altLang="zh-CN" dirty="0" smtClean="0"/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dirty="0" smtClean="0"/>
          </a:p>
          <a:p>
            <a:pPr marL="742950" lvl="2" indent="-342900">
              <a:buFont typeface="Wingdings" pitchFamily="2" charset="2"/>
              <a:buChar char="n"/>
            </a:pPr>
            <a:r>
              <a:rPr lang="zh-CN" altLang="en-US" dirty="0" smtClean="0"/>
              <a:t>输出：升序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132856"/>
            <a:ext cx="7583821" cy="2728527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474560"/>
              </p:ext>
            </p:extLst>
          </p:nvPr>
        </p:nvGraphicFramePr>
        <p:xfrm>
          <a:off x="3159611" y="5066607"/>
          <a:ext cx="5456669" cy="410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667"/>
                <a:gridCol w="539039"/>
                <a:gridCol w="552294"/>
                <a:gridCol w="545667"/>
                <a:gridCol w="545667"/>
                <a:gridCol w="545667"/>
                <a:gridCol w="545667"/>
                <a:gridCol w="545667"/>
                <a:gridCol w="545667"/>
                <a:gridCol w="545667"/>
              </a:tblGrid>
              <a:tr h="4107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652355"/>
              </p:ext>
            </p:extLst>
          </p:nvPr>
        </p:nvGraphicFramePr>
        <p:xfrm>
          <a:off x="3143672" y="5764179"/>
          <a:ext cx="5456669" cy="410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667"/>
                <a:gridCol w="539039"/>
                <a:gridCol w="552294"/>
                <a:gridCol w="545667"/>
                <a:gridCol w="545667"/>
                <a:gridCol w="545667"/>
                <a:gridCol w="545667"/>
                <a:gridCol w="545667"/>
                <a:gridCol w="545667"/>
                <a:gridCol w="545667"/>
              </a:tblGrid>
              <a:tr h="4107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95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二、算法的定义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23392" y="1196752"/>
            <a:ext cx="4968552" cy="4752975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给定计算问题，算法是一系列</a:t>
            </a:r>
            <a:r>
              <a:rPr lang="zh-CN" altLang="en-US" dirty="0" smtClean="0">
                <a:solidFill>
                  <a:srgbClr val="FF0000"/>
                </a:solidFill>
              </a:rPr>
              <a:t>良定义</a:t>
            </a:r>
            <a:r>
              <a:rPr lang="zh-CN" altLang="en-US" dirty="0" smtClean="0"/>
              <a:t>（定义明确无歧义）的</a:t>
            </a:r>
            <a:r>
              <a:rPr lang="zh-CN" altLang="en-US" dirty="0" smtClean="0">
                <a:solidFill>
                  <a:srgbClr val="FF0000"/>
                </a:solidFill>
              </a:rPr>
              <a:t>计算步骤</a:t>
            </a:r>
            <a:r>
              <a:rPr lang="zh-CN" altLang="en-US" dirty="0" smtClean="0"/>
              <a:t>（计算机可执行的指令），逐一执行计算步骤即可得到满足性质的输出。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792" y="1124744"/>
            <a:ext cx="5915520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1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二、算法的定义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插入排序算法：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将数组待排序的元素逐个依次插入到已排序部分，使已排序部分保持升序的性质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1124744"/>
            <a:ext cx="8130562" cy="292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3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二、算法的定义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插入排序算法实例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r>
              <a:rPr lang="zh-CN" altLang="en-US" dirty="0" smtClean="0"/>
              <a:t>输入：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执行过程：</a:t>
            </a:r>
            <a:endParaRPr lang="en-US" altLang="zh-CN" dirty="0" smtClean="0"/>
          </a:p>
          <a:p>
            <a:pPr marL="914400" lvl="2" indent="0">
              <a:buNone/>
            </a:pP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marL="914400" lvl="2" indent="0">
              <a:buNone/>
            </a:pP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62966"/>
              </p:ext>
            </p:extLst>
          </p:nvPr>
        </p:nvGraphicFramePr>
        <p:xfrm>
          <a:off x="2351584" y="2132856"/>
          <a:ext cx="5456669" cy="410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667"/>
                <a:gridCol w="539039"/>
                <a:gridCol w="552294"/>
                <a:gridCol w="545667"/>
                <a:gridCol w="545667"/>
                <a:gridCol w="545667"/>
                <a:gridCol w="545667"/>
                <a:gridCol w="545667"/>
                <a:gridCol w="545667"/>
                <a:gridCol w="545667"/>
              </a:tblGrid>
              <a:tr h="4107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298646"/>
              </p:ext>
            </p:extLst>
          </p:nvPr>
        </p:nvGraphicFramePr>
        <p:xfrm>
          <a:off x="2935617" y="3376930"/>
          <a:ext cx="5456669" cy="410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667"/>
                <a:gridCol w="539039"/>
                <a:gridCol w="552294"/>
                <a:gridCol w="545667"/>
                <a:gridCol w="545667"/>
                <a:gridCol w="545667"/>
                <a:gridCol w="545667"/>
                <a:gridCol w="545667"/>
                <a:gridCol w="545667"/>
                <a:gridCol w="545667"/>
              </a:tblGrid>
              <a:tr h="4107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5" name="直接箭头连接符 14"/>
          <p:cNvCxnSpPr/>
          <p:nvPr/>
        </p:nvCxnSpPr>
        <p:spPr>
          <a:xfrm flipV="1">
            <a:off x="3719736" y="2799042"/>
            <a:ext cx="0" cy="5040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3215680" y="2780928"/>
            <a:ext cx="50405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3215680" y="2780928"/>
            <a:ext cx="0" cy="5402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145244"/>
              </p:ext>
            </p:extLst>
          </p:nvPr>
        </p:nvGraphicFramePr>
        <p:xfrm>
          <a:off x="2935617" y="4206622"/>
          <a:ext cx="5456669" cy="410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667"/>
                <a:gridCol w="539039"/>
                <a:gridCol w="552294"/>
                <a:gridCol w="545667"/>
                <a:gridCol w="545667"/>
                <a:gridCol w="545667"/>
                <a:gridCol w="545667"/>
                <a:gridCol w="545667"/>
                <a:gridCol w="545667"/>
                <a:gridCol w="545667"/>
              </a:tblGrid>
              <a:tr h="4107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7" name="直接箭头连接符 26"/>
          <p:cNvCxnSpPr/>
          <p:nvPr/>
        </p:nvCxnSpPr>
        <p:spPr>
          <a:xfrm flipV="1">
            <a:off x="4295800" y="3933056"/>
            <a:ext cx="0" cy="2522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>
            <a:off x="3503712" y="3933056"/>
            <a:ext cx="7920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3503712" y="3933056"/>
            <a:ext cx="0" cy="2522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369901"/>
              </p:ext>
            </p:extLst>
          </p:nvPr>
        </p:nvGraphicFramePr>
        <p:xfrm>
          <a:off x="2935617" y="4941168"/>
          <a:ext cx="545666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667"/>
                <a:gridCol w="539039"/>
                <a:gridCol w="552294"/>
                <a:gridCol w="545667"/>
                <a:gridCol w="545667"/>
                <a:gridCol w="545667"/>
                <a:gridCol w="545667"/>
                <a:gridCol w="545667"/>
                <a:gridCol w="545667"/>
                <a:gridCol w="545667"/>
              </a:tblGrid>
              <a:tr h="14973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表格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74964"/>
              </p:ext>
            </p:extLst>
          </p:nvPr>
        </p:nvGraphicFramePr>
        <p:xfrm>
          <a:off x="2927648" y="5826579"/>
          <a:ext cx="5456669" cy="410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667"/>
                <a:gridCol w="539039"/>
                <a:gridCol w="552294"/>
                <a:gridCol w="545667"/>
                <a:gridCol w="545667"/>
                <a:gridCol w="545667"/>
                <a:gridCol w="545667"/>
                <a:gridCol w="545667"/>
                <a:gridCol w="545667"/>
                <a:gridCol w="545667"/>
              </a:tblGrid>
              <a:tr h="4107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38" name="文本框 37"/>
          <p:cNvSpPr txBox="1"/>
          <p:nvPr/>
        </p:nvSpPr>
        <p:spPr>
          <a:xfrm>
            <a:off x="3258071" y="5445224"/>
            <a:ext cx="461665" cy="2160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031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算法滋养生活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23392" y="1196752"/>
            <a:ext cx="11089232" cy="5040560"/>
          </a:xfrm>
        </p:spPr>
        <p:txBody>
          <a:bodyPr/>
          <a:lstStyle/>
          <a:p>
            <a:r>
              <a:rPr lang="zh-CN" altLang="en-US" dirty="0" smtClean="0"/>
              <a:t>衣食住行</a:t>
            </a:r>
            <a:r>
              <a:rPr lang="en-US" altLang="zh-CN" dirty="0" smtClean="0"/>
              <a:t>.</a:t>
            </a:r>
            <a:r>
              <a:rPr lang="zh-CN" altLang="en-US" dirty="0" smtClean="0"/>
              <a:t>学习</a:t>
            </a:r>
            <a:r>
              <a:rPr lang="en-US" altLang="zh-CN" dirty="0" smtClean="0"/>
              <a:t>.</a:t>
            </a:r>
            <a:r>
              <a:rPr lang="zh-CN" altLang="en-US" dirty="0" smtClean="0"/>
              <a:t>工作</a:t>
            </a:r>
            <a:r>
              <a:rPr lang="en-US" altLang="zh-CN" dirty="0" smtClean="0"/>
              <a:t>.</a:t>
            </a:r>
            <a:r>
              <a:rPr lang="zh-CN" altLang="en-US" dirty="0" smtClean="0"/>
              <a:t>娱乐</a:t>
            </a:r>
            <a:r>
              <a:rPr lang="en-US" altLang="zh-CN" dirty="0" smtClean="0"/>
              <a:t>…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988840"/>
            <a:ext cx="6329194" cy="32403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57573" y="2096852"/>
            <a:ext cx="2026424" cy="33855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</a:rPr>
              <a:t>学习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64554" y="2435406"/>
            <a:ext cx="2016223" cy="268578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581" y="2574137"/>
            <a:ext cx="1916573" cy="81885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577" y="3465004"/>
            <a:ext cx="1543138" cy="5760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22" y="4199573"/>
            <a:ext cx="1533379" cy="56157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831826" y="2096852"/>
            <a:ext cx="1368152" cy="33855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工作</a:t>
            </a:r>
          </a:p>
        </p:txBody>
      </p:sp>
      <p:sp>
        <p:nvSpPr>
          <p:cNvPr id="16" name="矩形 15"/>
          <p:cNvSpPr/>
          <p:nvPr/>
        </p:nvSpPr>
        <p:spPr>
          <a:xfrm>
            <a:off x="8831826" y="2435406"/>
            <a:ext cx="1368152" cy="268578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526" y="4116026"/>
            <a:ext cx="633417" cy="72866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014" y="2637212"/>
            <a:ext cx="627436" cy="55949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574" y="3341023"/>
            <a:ext cx="620137" cy="628037"/>
          </a:xfrm>
          <a:prstGeom prst="rect">
            <a:avLst/>
          </a:prstGeom>
        </p:spPr>
      </p:pic>
      <p:pic>
        <p:nvPicPr>
          <p:cNvPr id="1026" name="Picture 2" descr="https://pic.rmb.bdstatic.com/bjh/240130/dump/d180c7a0728d4297fa650a87174d1f9d.jpe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40" y="2096852"/>
            <a:ext cx="1394030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36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5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二、算法的定义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选择排序算法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709062"/>
            <a:ext cx="8280920" cy="424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4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二、算法的定义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选择</a:t>
            </a:r>
            <a:r>
              <a:rPr lang="zh-CN" altLang="en-US" dirty="0" smtClean="0"/>
              <a:t>排序算法实例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r>
              <a:rPr lang="zh-CN" altLang="en-US" dirty="0" smtClean="0"/>
              <a:t>输入：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执行过程：</a:t>
            </a:r>
            <a:endParaRPr lang="en-US" altLang="zh-CN" dirty="0" smtClean="0"/>
          </a:p>
          <a:p>
            <a:pPr marL="914400" lvl="2" indent="0">
              <a:buNone/>
            </a:pP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marL="914400" lvl="2" indent="0">
              <a:buNone/>
            </a:pP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351584" y="2132856"/>
          <a:ext cx="5456669" cy="410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667"/>
                <a:gridCol w="539039"/>
                <a:gridCol w="552294"/>
                <a:gridCol w="545667"/>
                <a:gridCol w="545667"/>
                <a:gridCol w="545667"/>
                <a:gridCol w="545667"/>
                <a:gridCol w="545667"/>
                <a:gridCol w="545667"/>
                <a:gridCol w="545667"/>
              </a:tblGrid>
              <a:tr h="4107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853252"/>
              </p:ext>
            </p:extLst>
          </p:nvPr>
        </p:nvGraphicFramePr>
        <p:xfrm>
          <a:off x="2935617" y="3376930"/>
          <a:ext cx="5456669" cy="410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667"/>
                <a:gridCol w="539039"/>
                <a:gridCol w="552294"/>
                <a:gridCol w="545667"/>
                <a:gridCol w="545667"/>
                <a:gridCol w="545667"/>
                <a:gridCol w="545667"/>
                <a:gridCol w="545667"/>
                <a:gridCol w="545667"/>
                <a:gridCol w="545667"/>
              </a:tblGrid>
              <a:tr h="4107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0" name="直接箭头连接符 19"/>
          <p:cNvCxnSpPr/>
          <p:nvPr/>
        </p:nvCxnSpPr>
        <p:spPr>
          <a:xfrm>
            <a:off x="3215680" y="2780928"/>
            <a:ext cx="0" cy="5402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734140"/>
              </p:ext>
            </p:extLst>
          </p:nvPr>
        </p:nvGraphicFramePr>
        <p:xfrm>
          <a:off x="2935617" y="4206622"/>
          <a:ext cx="5456669" cy="410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667"/>
                <a:gridCol w="539039"/>
                <a:gridCol w="552294"/>
                <a:gridCol w="545667"/>
                <a:gridCol w="545667"/>
                <a:gridCol w="545667"/>
                <a:gridCol w="545667"/>
                <a:gridCol w="545667"/>
                <a:gridCol w="545667"/>
                <a:gridCol w="545667"/>
              </a:tblGrid>
              <a:tr h="4107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9" name="直接箭头连接符 28"/>
          <p:cNvCxnSpPr/>
          <p:nvPr/>
        </p:nvCxnSpPr>
        <p:spPr>
          <a:xfrm>
            <a:off x="3719736" y="3933056"/>
            <a:ext cx="0" cy="2522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113323"/>
              </p:ext>
            </p:extLst>
          </p:nvPr>
        </p:nvGraphicFramePr>
        <p:xfrm>
          <a:off x="2935617" y="4941168"/>
          <a:ext cx="545666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667"/>
                <a:gridCol w="539039"/>
                <a:gridCol w="552294"/>
                <a:gridCol w="545667"/>
                <a:gridCol w="545667"/>
                <a:gridCol w="545667"/>
                <a:gridCol w="545667"/>
                <a:gridCol w="545667"/>
                <a:gridCol w="545667"/>
                <a:gridCol w="545667"/>
              </a:tblGrid>
              <a:tr h="14973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表格 36"/>
          <p:cNvGraphicFramePr>
            <a:graphicFrameLocks noGrp="1"/>
          </p:cNvGraphicFramePr>
          <p:nvPr/>
        </p:nvGraphicFramePr>
        <p:xfrm>
          <a:off x="2927648" y="5826579"/>
          <a:ext cx="5456669" cy="410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667"/>
                <a:gridCol w="539039"/>
                <a:gridCol w="552294"/>
                <a:gridCol w="545667"/>
                <a:gridCol w="545667"/>
                <a:gridCol w="545667"/>
                <a:gridCol w="545667"/>
                <a:gridCol w="545667"/>
                <a:gridCol w="545667"/>
                <a:gridCol w="545667"/>
              </a:tblGrid>
              <a:tr h="4107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38" name="文本框 37"/>
          <p:cNvSpPr txBox="1"/>
          <p:nvPr/>
        </p:nvSpPr>
        <p:spPr>
          <a:xfrm>
            <a:off x="3258071" y="5445224"/>
            <a:ext cx="461665" cy="2160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4295800" y="4653136"/>
            <a:ext cx="0" cy="2522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3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086" y="1628800"/>
            <a:ext cx="5807546" cy="3247986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三、算法的性质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23392" y="1196752"/>
            <a:ext cx="5328592" cy="4752975"/>
          </a:xfrm>
        </p:spPr>
        <p:txBody>
          <a:bodyPr/>
          <a:lstStyle/>
          <a:p>
            <a:r>
              <a:rPr lang="zh-CN" altLang="en-US" dirty="0" smtClean="0"/>
              <a:t>有穷性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含义：算法必须在有限个计算步骤后终止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反例：给定输入数组，不断交换首尾元素的位置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正例：选择排序，执行</a:t>
            </a:r>
            <a:r>
              <a:rPr lang="en-US" altLang="zh-CN" dirty="0" smtClean="0"/>
              <a:t>n</a:t>
            </a:r>
            <a:r>
              <a:rPr lang="zh-CN" altLang="en-US" dirty="0" smtClean="0"/>
              <a:t>次。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080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940" y="1484784"/>
            <a:ext cx="6336704" cy="3247986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三、算法的性质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21388" y="1420402"/>
            <a:ext cx="5328592" cy="3672408"/>
          </a:xfrm>
        </p:spPr>
        <p:txBody>
          <a:bodyPr/>
          <a:lstStyle/>
          <a:p>
            <a:r>
              <a:rPr lang="zh-CN" altLang="en-US" dirty="0"/>
              <a:t>确定</a:t>
            </a:r>
            <a:r>
              <a:rPr lang="zh-CN" altLang="en-US" dirty="0" smtClean="0"/>
              <a:t>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含义：算法必须是没有歧义的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反例：给定输入数组，交换两个元素的位置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正例：选择排序，每一步确定的。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375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76" y="2060848"/>
            <a:ext cx="5895056" cy="3247986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三、算法的性质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21388" y="1420402"/>
            <a:ext cx="5328592" cy="3672408"/>
          </a:xfrm>
        </p:spPr>
        <p:txBody>
          <a:bodyPr/>
          <a:lstStyle/>
          <a:p>
            <a:r>
              <a:rPr lang="zh-CN" altLang="en-US" dirty="0"/>
              <a:t>可行</a:t>
            </a:r>
            <a:r>
              <a:rPr lang="zh-CN" altLang="en-US" dirty="0" smtClean="0"/>
              <a:t>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含义：计算机可以一步一步执行基本操作步骤，输出正确结果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反例：将大元素放数组后部，小元素放数组前部。（描述模糊，不可拆解为基本操作步骤）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正例：选择排序。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69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01" y="1484784"/>
            <a:ext cx="6336704" cy="3247986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四、算法的表示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23721" y="1746085"/>
            <a:ext cx="5328592" cy="3016710"/>
          </a:xfrm>
        </p:spPr>
        <p:txBody>
          <a:bodyPr/>
          <a:lstStyle/>
          <a:p>
            <a:r>
              <a:rPr lang="zh-CN" altLang="en-US" dirty="0" smtClean="0"/>
              <a:t>自然语言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方法优点：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贴近人类思维，易于理解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方法缺点：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语言描述繁琐，容易产生歧义</a:t>
            </a:r>
            <a:endParaRPr lang="en-US" altLang="zh-CN" dirty="0" smtClean="0"/>
          </a:p>
          <a:p>
            <a:pPr lvl="2"/>
            <a:r>
              <a:rPr lang="zh-CN" altLang="en-US" dirty="0"/>
              <a:t>包含</a:t>
            </a:r>
            <a:r>
              <a:rPr lang="zh-CN" altLang="en-US" dirty="0" smtClean="0"/>
              <a:t>不严谨的描述，例如“</a:t>
            </a:r>
            <a:r>
              <a:rPr lang="en-US" altLang="zh-CN" dirty="0" smtClean="0"/>
              <a:t>…</a:t>
            </a:r>
            <a:r>
              <a:rPr lang="zh-CN" altLang="en-US" dirty="0" smtClean="0"/>
              <a:t>”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19215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86" y="1727804"/>
            <a:ext cx="6621132" cy="261902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四、算法的表示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551384" y="1746085"/>
            <a:ext cx="4032119" cy="3016710"/>
          </a:xfrm>
        </p:spPr>
        <p:txBody>
          <a:bodyPr/>
          <a:lstStyle/>
          <a:p>
            <a:r>
              <a:rPr lang="zh-CN" altLang="en-US" dirty="0"/>
              <a:t>编程</a:t>
            </a:r>
            <a:r>
              <a:rPr lang="zh-CN" altLang="en-US" dirty="0" smtClean="0"/>
              <a:t>语言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方法优点：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规范，精确表达逻辑，规避歧义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方法缺点：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不同语言语法存在差异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过于关注算法实现的细枝末节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033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75" y="1772816"/>
            <a:ext cx="7820329" cy="4392786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>
          <a:xfrm>
            <a:off x="11376589" y="6079775"/>
            <a:ext cx="660681" cy="365125"/>
          </a:xfr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四、算法的表示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551384" y="1340768"/>
            <a:ext cx="4032119" cy="4536504"/>
          </a:xfrm>
        </p:spPr>
        <p:txBody>
          <a:bodyPr/>
          <a:lstStyle/>
          <a:p>
            <a:r>
              <a:rPr lang="zh-CN" altLang="en-US" b="1" dirty="0"/>
              <a:t>伪代码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非正式</a:t>
            </a:r>
            <a:r>
              <a:rPr lang="zh-CN" altLang="en-US" dirty="0"/>
              <a:t>编程语言：</a:t>
            </a:r>
            <a:endParaRPr lang="en-US" altLang="zh-CN" dirty="0"/>
          </a:p>
          <a:p>
            <a:pPr lvl="2"/>
            <a:r>
              <a:rPr lang="zh-CN" altLang="en-US" dirty="0"/>
              <a:t>移植编程语言书写形式作为基础和框架</a:t>
            </a:r>
            <a:endParaRPr lang="en-US" altLang="zh-CN" dirty="0"/>
          </a:p>
          <a:p>
            <a:pPr lvl="2"/>
            <a:r>
              <a:rPr lang="zh-CN" altLang="en-US" dirty="0"/>
              <a:t>接近自然语言的形式表达</a:t>
            </a:r>
            <a:r>
              <a:rPr lang="zh-CN" altLang="en-US" dirty="0" smtClean="0"/>
              <a:t>算法</a:t>
            </a:r>
            <a:endParaRPr lang="en-US" altLang="zh-CN" dirty="0"/>
          </a:p>
          <a:p>
            <a:pPr lvl="1"/>
            <a:r>
              <a:rPr lang="zh-CN" altLang="en-US" dirty="0"/>
              <a:t>兼顾自然语言和编程语言优势：</a:t>
            </a:r>
            <a:endParaRPr lang="en-US" altLang="zh-CN" dirty="0"/>
          </a:p>
          <a:p>
            <a:pPr lvl="2"/>
            <a:r>
              <a:rPr lang="zh-CN" altLang="en-US" dirty="0"/>
              <a:t>表达简洁，不拘泥于实现细节</a:t>
            </a:r>
            <a:endParaRPr lang="en-US" altLang="zh-CN" dirty="0"/>
          </a:p>
          <a:p>
            <a:pPr lvl="2"/>
            <a:r>
              <a:rPr lang="zh-CN" altLang="en-US" dirty="0"/>
              <a:t>准确表达算法过程，不产生歧义和矛盾</a:t>
            </a:r>
            <a:endParaRPr lang="en-US" altLang="zh-CN" dirty="0"/>
          </a:p>
          <a:p>
            <a:pPr marL="914400" lvl="2" indent="0">
              <a:buNone/>
            </a:pPr>
            <a:endParaRPr lang="en-US" altLang="zh-CN" dirty="0" smtClean="0"/>
          </a:p>
        </p:txBody>
      </p:sp>
      <p:sp>
        <p:nvSpPr>
          <p:cNvPr id="7" name="圆角矩形标注 6"/>
          <p:cNvSpPr/>
          <p:nvPr/>
        </p:nvSpPr>
        <p:spPr>
          <a:xfrm>
            <a:off x="3143672" y="1052438"/>
            <a:ext cx="4536504" cy="576362"/>
          </a:xfrm>
          <a:prstGeom prst="wedgeRoundRectCallout">
            <a:avLst>
              <a:gd name="adj1" fmla="val -80468"/>
              <a:gd name="adj2" fmla="val 418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本课程算法主要使用伪代码描述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2969358"/>
            <a:ext cx="2304256" cy="24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1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74" y="1457814"/>
            <a:ext cx="6664218" cy="399313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>
          <a:xfrm>
            <a:off x="11376589" y="6079775"/>
            <a:ext cx="660681" cy="365125"/>
          </a:xfr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四、算法的表示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551384" y="1340768"/>
            <a:ext cx="4032119" cy="720080"/>
          </a:xfrm>
        </p:spPr>
        <p:txBody>
          <a:bodyPr/>
          <a:lstStyle/>
          <a:p>
            <a:r>
              <a:rPr lang="zh-CN" altLang="en-US" b="1" dirty="0" smtClean="0"/>
              <a:t>运行实例</a:t>
            </a:r>
            <a:endParaRPr lang="en-US" altLang="zh-CN" b="1" dirty="0" smtClean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739530"/>
              </p:ext>
            </p:extLst>
          </p:nvPr>
        </p:nvGraphicFramePr>
        <p:xfrm>
          <a:off x="1456264" y="2060848"/>
          <a:ext cx="326638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276"/>
                <a:gridCol w="653276"/>
                <a:gridCol w="653276"/>
                <a:gridCol w="653276"/>
                <a:gridCol w="653276"/>
              </a:tblGrid>
              <a:tr h="180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86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695400" y="205906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输入：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23281" y="277735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i</a:t>
            </a:r>
            <a:r>
              <a:rPr lang="en-US" altLang="zh-CN" dirty="0" smtClean="0"/>
              <a:t>=1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441047"/>
              </p:ext>
            </p:extLst>
          </p:nvPr>
        </p:nvGraphicFramePr>
        <p:xfrm>
          <a:off x="1487488" y="2780928"/>
          <a:ext cx="326638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276"/>
                <a:gridCol w="653276"/>
                <a:gridCol w="653276"/>
                <a:gridCol w="653276"/>
                <a:gridCol w="653276"/>
              </a:tblGrid>
              <a:tr h="180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80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86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直接箭头连接符 12"/>
          <p:cNvCxnSpPr/>
          <p:nvPr/>
        </p:nvCxnSpPr>
        <p:spPr>
          <a:xfrm flipV="1">
            <a:off x="1775520" y="3140968"/>
            <a:ext cx="0" cy="288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14450" y="3641452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i</a:t>
            </a:r>
            <a:r>
              <a:rPr lang="en-US" altLang="zh-CN" dirty="0" smtClean="0"/>
              <a:t>=2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633847"/>
              </p:ext>
            </p:extLst>
          </p:nvPr>
        </p:nvGraphicFramePr>
        <p:xfrm>
          <a:off x="1478657" y="3645024"/>
          <a:ext cx="326638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276"/>
                <a:gridCol w="653276"/>
                <a:gridCol w="653276"/>
                <a:gridCol w="653276"/>
                <a:gridCol w="653276"/>
              </a:tblGrid>
              <a:tr h="180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80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86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6" name="直接箭头连接符 15"/>
          <p:cNvCxnSpPr/>
          <p:nvPr/>
        </p:nvCxnSpPr>
        <p:spPr>
          <a:xfrm flipV="1">
            <a:off x="2423592" y="4010784"/>
            <a:ext cx="0" cy="288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286830"/>
              </p:ext>
            </p:extLst>
          </p:nvPr>
        </p:nvGraphicFramePr>
        <p:xfrm>
          <a:off x="1477961" y="3638749"/>
          <a:ext cx="326638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276"/>
                <a:gridCol w="653276"/>
                <a:gridCol w="653276"/>
                <a:gridCol w="653276"/>
                <a:gridCol w="653276"/>
              </a:tblGrid>
              <a:tr h="180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80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88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86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8" name="直接箭头连接符 17"/>
          <p:cNvCxnSpPr/>
          <p:nvPr/>
        </p:nvCxnSpPr>
        <p:spPr>
          <a:xfrm flipV="1">
            <a:off x="3071664" y="3353420"/>
            <a:ext cx="0" cy="28803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2423592" y="3353420"/>
            <a:ext cx="64807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2423592" y="3353420"/>
            <a:ext cx="0" cy="3384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23994" y="442782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i</a:t>
            </a:r>
            <a:r>
              <a:rPr lang="en-US" altLang="zh-CN" dirty="0" smtClean="0"/>
              <a:t>=3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890996"/>
              </p:ext>
            </p:extLst>
          </p:nvPr>
        </p:nvGraphicFramePr>
        <p:xfrm>
          <a:off x="1477963" y="4405663"/>
          <a:ext cx="326638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276"/>
                <a:gridCol w="653276"/>
                <a:gridCol w="653276"/>
                <a:gridCol w="653276"/>
                <a:gridCol w="653276"/>
              </a:tblGrid>
              <a:tr h="180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80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86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88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9" name="直接箭头连接符 28"/>
          <p:cNvCxnSpPr/>
          <p:nvPr/>
        </p:nvCxnSpPr>
        <p:spPr>
          <a:xfrm flipV="1">
            <a:off x="3111153" y="4771423"/>
            <a:ext cx="0" cy="288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4295800" y="4077072"/>
            <a:ext cx="0" cy="28803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 flipV="1">
            <a:off x="3111151" y="4116887"/>
            <a:ext cx="1184649" cy="74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3129856" y="4067225"/>
            <a:ext cx="0" cy="3384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表格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328746"/>
              </p:ext>
            </p:extLst>
          </p:nvPr>
        </p:nvGraphicFramePr>
        <p:xfrm>
          <a:off x="1477047" y="4403968"/>
          <a:ext cx="326638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276"/>
                <a:gridCol w="653276"/>
                <a:gridCol w="653276"/>
                <a:gridCol w="653276"/>
                <a:gridCol w="653276"/>
              </a:tblGrid>
              <a:tr h="180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80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86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88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8" name="文本框 37"/>
          <p:cNvSpPr txBox="1"/>
          <p:nvPr/>
        </p:nvSpPr>
        <p:spPr>
          <a:xfrm>
            <a:off x="726456" y="503917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i</a:t>
            </a:r>
            <a:r>
              <a:rPr lang="en-US" altLang="zh-CN" dirty="0" smtClean="0"/>
              <a:t>=4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graphicFrame>
        <p:nvGraphicFramePr>
          <p:cNvPr id="39" name="表格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412822"/>
              </p:ext>
            </p:extLst>
          </p:nvPr>
        </p:nvGraphicFramePr>
        <p:xfrm>
          <a:off x="1456264" y="5085184"/>
          <a:ext cx="326638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276"/>
                <a:gridCol w="653276"/>
                <a:gridCol w="653276"/>
                <a:gridCol w="653276"/>
                <a:gridCol w="653276"/>
              </a:tblGrid>
              <a:tr h="180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80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88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86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42" name="直接箭头连接符 41"/>
          <p:cNvCxnSpPr/>
          <p:nvPr/>
        </p:nvCxnSpPr>
        <p:spPr>
          <a:xfrm flipV="1">
            <a:off x="3719736" y="5408508"/>
            <a:ext cx="0" cy="288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表格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577957"/>
              </p:ext>
            </p:extLst>
          </p:nvPr>
        </p:nvGraphicFramePr>
        <p:xfrm>
          <a:off x="1456264" y="5085184"/>
          <a:ext cx="326638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276"/>
                <a:gridCol w="653276"/>
                <a:gridCol w="653276"/>
                <a:gridCol w="653276"/>
                <a:gridCol w="653276"/>
              </a:tblGrid>
              <a:tr h="180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80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86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88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90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283327"/>
              </p:ext>
            </p:extLst>
          </p:nvPr>
        </p:nvGraphicFramePr>
        <p:xfrm>
          <a:off x="1477961" y="3640115"/>
          <a:ext cx="326638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276"/>
                <a:gridCol w="653276"/>
                <a:gridCol w="653276"/>
                <a:gridCol w="653276"/>
                <a:gridCol w="653276"/>
              </a:tblGrid>
              <a:tr h="180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80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86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88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圆角矩形标注 6"/>
          <p:cNvSpPr/>
          <p:nvPr/>
        </p:nvSpPr>
        <p:spPr>
          <a:xfrm>
            <a:off x="5267908" y="5076110"/>
            <a:ext cx="792088" cy="467340"/>
          </a:xfrm>
          <a:prstGeom prst="wedgeRoundRectCallout">
            <a:avLst>
              <a:gd name="adj1" fmla="val -115832"/>
              <a:gd name="adj2" fmla="val -475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输出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267908" y="1844824"/>
            <a:ext cx="140415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41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26" grpId="0"/>
      <p:bldP spid="38" grpId="0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>
          <a:xfrm>
            <a:off x="11376589" y="6079775"/>
            <a:ext cx="660681" cy="365125"/>
          </a:xfr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四、算法的表示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700808"/>
            <a:ext cx="7346220" cy="3456478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144933"/>
              </p:ext>
            </p:extLst>
          </p:nvPr>
        </p:nvGraphicFramePr>
        <p:xfrm>
          <a:off x="1559496" y="1335048"/>
          <a:ext cx="326638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276"/>
                <a:gridCol w="653276"/>
                <a:gridCol w="653276"/>
                <a:gridCol w="653276"/>
                <a:gridCol w="653276"/>
              </a:tblGrid>
              <a:tr h="180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86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98632" y="133326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输入：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204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b="1" dirty="0" smtClean="0"/>
              <a:t>1+2+3+…+100=</a:t>
            </a:r>
            <a:r>
              <a:rPr lang="zh-CN" altLang="en-US" b="1" dirty="0" smtClean="0"/>
              <a:t>？</a:t>
            </a:r>
            <a:endParaRPr lang="en-US" altLang="zh-CN" b="1" dirty="0" smtClean="0"/>
          </a:p>
          <a:p>
            <a:endParaRPr lang="en-US" altLang="zh-CN" b="1" dirty="0"/>
          </a:p>
          <a:p>
            <a:r>
              <a:rPr lang="zh-CN" altLang="en-US" b="1" dirty="0"/>
              <a:t>方法</a:t>
            </a:r>
            <a:r>
              <a:rPr lang="zh-CN" altLang="en-US" b="1" dirty="0" smtClean="0"/>
              <a:t>一（累加）：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dirty="0" smtClean="0"/>
              <a:t>                     1+2=3</a:t>
            </a:r>
          </a:p>
          <a:p>
            <a:pPr marL="0" indent="0">
              <a:buNone/>
            </a:pPr>
            <a:r>
              <a:rPr lang="en-US" altLang="zh-CN" b="1" dirty="0" smtClean="0"/>
              <a:t>                     3+3=6</a:t>
            </a:r>
          </a:p>
          <a:p>
            <a:pPr marL="0" indent="0">
              <a:buNone/>
            </a:pPr>
            <a:r>
              <a:rPr lang="en-US" altLang="zh-CN" b="1" dirty="0" smtClean="0"/>
              <a:t>                     … </a:t>
            </a:r>
          </a:p>
          <a:p>
            <a:pPr marL="0" indent="0"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                   4950+100=5050</a:t>
            </a:r>
          </a:p>
          <a:p>
            <a:pPr marL="0" indent="0">
              <a:buNone/>
            </a:pPr>
            <a:endParaRPr lang="en-US" altLang="zh-CN" b="1" dirty="0" smtClean="0"/>
          </a:p>
          <a:p>
            <a:r>
              <a:rPr lang="zh-CN" altLang="en-US" b="1" dirty="0"/>
              <a:t>方法</a:t>
            </a:r>
            <a:r>
              <a:rPr lang="zh-CN" altLang="en-US" b="1" dirty="0" smtClean="0"/>
              <a:t>二（等差数列求和）</a:t>
            </a:r>
            <a:endParaRPr lang="en-US" altLang="zh-CN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CN" b="1" dirty="0" smtClean="0">
                <a:sym typeface="Wingdings" panose="05000000000000000000" pitchFamily="2" charset="2"/>
              </a:rPr>
              <a:t>                  </a:t>
            </a:r>
            <a:r>
              <a:rPr lang="zh-CN" altLang="en-US" b="1" dirty="0" smtClean="0">
                <a:sym typeface="Wingdings" panose="05000000000000000000" pitchFamily="2" charset="2"/>
              </a:rPr>
              <a:t>（</a:t>
            </a:r>
            <a:r>
              <a:rPr lang="en-US" altLang="zh-CN" b="1" dirty="0">
                <a:sym typeface="Wingdings" panose="05000000000000000000" pitchFamily="2" charset="2"/>
              </a:rPr>
              <a:t>1+100</a:t>
            </a:r>
            <a:r>
              <a:rPr lang="zh-CN" altLang="en-US" b="1" dirty="0">
                <a:sym typeface="Wingdings" panose="05000000000000000000" pitchFamily="2" charset="2"/>
              </a:rPr>
              <a:t>）*</a:t>
            </a:r>
            <a:r>
              <a:rPr lang="en-US" altLang="zh-CN" b="1" dirty="0">
                <a:sym typeface="Wingdings" panose="05000000000000000000" pitchFamily="2" charset="2"/>
              </a:rPr>
              <a:t>50=5050</a:t>
            </a:r>
            <a:endParaRPr lang="en-US" altLang="zh-CN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170" y="1204048"/>
            <a:ext cx="5474419" cy="4516689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5159896" y="5301208"/>
            <a:ext cx="2304256" cy="864096"/>
          </a:xfrm>
          <a:prstGeom prst="wedgeRoundRectCallout">
            <a:avLst>
              <a:gd name="adj1" fmla="val -85684"/>
              <a:gd name="adj2" fmla="val -9550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rgbClr val="00B050"/>
                </a:solidFill>
              </a:rPr>
              <a:t>高效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85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>
          <a:xfrm>
            <a:off x="11376589" y="6079775"/>
            <a:ext cx="660681" cy="365125"/>
          </a:xfr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四、算法的表示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1412776"/>
            <a:ext cx="10287000" cy="423862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631504" y="4581128"/>
            <a:ext cx="8424936" cy="79208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28642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四、算法的表示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课堂练习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设计一种与插入排序、选择排序不同的排序算法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要求用伪代码来表示。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课后使用自然语言和编程语言表示，体会这两种表示方法与伪代码的区别（</a:t>
            </a:r>
            <a:r>
              <a:rPr lang="zh-CN" altLang="en-US" dirty="0" smtClean="0">
                <a:solidFill>
                  <a:srgbClr val="FF0000"/>
                </a:solidFill>
              </a:rPr>
              <a:t>第一次作业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416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980728"/>
            <a:ext cx="8640960" cy="4817684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>
          <a:xfrm>
            <a:off x="11376589" y="6079775"/>
            <a:ext cx="660681" cy="365125"/>
          </a:xfr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</a:t>
            </a:r>
            <a:r>
              <a:rPr lang="zh-CN" altLang="en-US" dirty="0" smtClean="0"/>
              <a:t>、算法的</a:t>
            </a:r>
            <a:r>
              <a:rPr lang="zh-CN" altLang="en-US" dirty="0"/>
              <a:t>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2999656" y="5665097"/>
            <a:ext cx="4968552" cy="709379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问题：哪个算法具有更优的性能？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比较的依据是？</a:t>
            </a:r>
          </a:p>
          <a:p>
            <a:pPr marL="457200" lvl="1" indent="0">
              <a:buNone/>
            </a:pPr>
            <a:endParaRPr lang="en-US" altLang="zh-CN" dirty="0" smtClean="0"/>
          </a:p>
        </p:txBody>
      </p:sp>
      <p:sp>
        <p:nvSpPr>
          <p:cNvPr id="11" name="文本占位符 3"/>
          <p:cNvSpPr txBox="1">
            <a:spLocks/>
          </p:cNvSpPr>
          <p:nvPr/>
        </p:nvSpPr>
        <p:spPr>
          <a:xfrm>
            <a:off x="5663952" y="6079775"/>
            <a:ext cx="3336373" cy="507142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l"/>
              <a:defRPr sz="2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u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算法的运行时间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9206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五、算法的分析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占位符 3"/>
          <p:cNvSpPr txBox="1">
            <a:spLocks/>
          </p:cNvSpPr>
          <p:nvPr/>
        </p:nvSpPr>
        <p:spPr>
          <a:xfrm>
            <a:off x="4439816" y="2060848"/>
            <a:ext cx="2915714" cy="709379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l"/>
              <a:defRPr sz="2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u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算法分析的原则</a:t>
            </a:r>
            <a:endParaRPr lang="en-US" altLang="zh-CN" dirty="0" smtClean="0"/>
          </a:p>
        </p:txBody>
      </p:sp>
      <p:sp>
        <p:nvSpPr>
          <p:cNvPr id="6" name="文本占位符 3"/>
          <p:cNvSpPr txBox="1">
            <a:spLocks/>
          </p:cNvSpPr>
          <p:nvPr/>
        </p:nvSpPr>
        <p:spPr>
          <a:xfrm>
            <a:off x="4439816" y="2925740"/>
            <a:ext cx="2915714" cy="709379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l"/>
              <a:defRPr sz="2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u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算法分析的工具</a:t>
            </a:r>
            <a:endParaRPr lang="en-US" altLang="zh-CN" dirty="0" smtClean="0"/>
          </a:p>
        </p:txBody>
      </p:sp>
      <p:sp>
        <p:nvSpPr>
          <p:cNvPr id="7" name="文本占位符 3"/>
          <p:cNvSpPr txBox="1">
            <a:spLocks/>
          </p:cNvSpPr>
          <p:nvPr/>
        </p:nvSpPr>
        <p:spPr>
          <a:xfrm>
            <a:off x="4467776" y="3846433"/>
            <a:ext cx="2915714" cy="709379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l"/>
              <a:defRPr sz="2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u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算法分析的实例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3617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五、算法的分析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23392" y="1196752"/>
            <a:ext cx="3672408" cy="4752975"/>
          </a:xfrm>
        </p:spPr>
        <p:txBody>
          <a:bodyPr/>
          <a:lstStyle/>
          <a:p>
            <a:r>
              <a:rPr lang="zh-CN" altLang="en-US" dirty="0" smtClean="0"/>
              <a:t>算法分析的原则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分析算法的运行时间独立于机器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193076"/>
            <a:ext cx="7592763" cy="415656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51984" y="5361060"/>
            <a:ext cx="387798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机器的运算速度影响算法的</a:t>
            </a:r>
            <a:r>
              <a:rPr lang="zh-CN" altLang="en-US" dirty="0" smtClean="0"/>
              <a:t>运行时间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310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五、算法的分析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23392" y="1268760"/>
            <a:ext cx="11089232" cy="3888432"/>
          </a:xfrm>
        </p:spPr>
        <p:txBody>
          <a:bodyPr/>
          <a:lstStyle/>
          <a:p>
            <a:r>
              <a:rPr lang="zh-CN" altLang="en-US" dirty="0" smtClean="0"/>
              <a:t>算法分析的原则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归纳基本操作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如：运算、赋值、比较等</a:t>
            </a:r>
            <a:endParaRPr lang="en-US" altLang="zh-CN" dirty="0" smtClean="0"/>
          </a:p>
          <a:p>
            <a:pPr marL="914400" lvl="2" indent="0">
              <a:buNone/>
            </a:pPr>
            <a:endParaRPr lang="zh-CN" altLang="en-US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统一机器性能</a:t>
            </a:r>
            <a:endParaRPr lang="en-US" altLang="zh-CN" dirty="0"/>
          </a:p>
          <a:p>
            <a:pPr lvl="2"/>
            <a:r>
              <a:rPr lang="zh-CN" altLang="en-US" dirty="0" smtClean="0"/>
              <a:t>假设基本操作代价均为</a:t>
            </a:r>
            <a:r>
              <a:rPr lang="en-US" altLang="zh-CN" b="1" dirty="0" smtClean="0">
                <a:solidFill>
                  <a:srgbClr val="FF0000"/>
                </a:solidFill>
              </a:rPr>
              <a:t>1</a:t>
            </a:r>
            <a:r>
              <a:rPr lang="zh-CN" altLang="en-US" b="1" dirty="0" smtClean="0">
                <a:solidFill>
                  <a:srgbClr val="FF0000"/>
                </a:solidFill>
              </a:rPr>
              <a:t>（时间单位）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2"/>
            <a:r>
              <a:rPr lang="zh-CN" altLang="en-US" dirty="0" smtClean="0"/>
              <a:t>统一机器性能后，算法运行时间（</a:t>
            </a:r>
            <a:r>
              <a:rPr lang="zh-CN" altLang="en-US" dirty="0" smtClean="0">
                <a:solidFill>
                  <a:srgbClr val="FF0000"/>
                </a:solidFill>
              </a:rPr>
              <a:t>总操作次数</a:t>
            </a:r>
            <a:r>
              <a:rPr lang="zh-CN" altLang="en-US" dirty="0" smtClean="0"/>
              <a:t>）依赖于问题输入的</a:t>
            </a:r>
            <a:r>
              <a:rPr lang="zh-CN" altLang="en-US" b="1" dirty="0" smtClean="0">
                <a:solidFill>
                  <a:srgbClr val="FF0000"/>
                </a:solidFill>
              </a:rPr>
              <a:t>规模</a:t>
            </a:r>
            <a:r>
              <a:rPr lang="zh-CN" altLang="en-US" dirty="0" smtClean="0"/>
              <a:t>与</a:t>
            </a:r>
            <a:r>
              <a:rPr lang="zh-CN" altLang="en-US" b="1" dirty="0" smtClean="0">
                <a:solidFill>
                  <a:srgbClr val="FF0000"/>
                </a:solidFill>
              </a:rPr>
              <a:t>实例</a:t>
            </a:r>
            <a:endParaRPr lang="zh-CN" altLang="en-US" b="1" dirty="0">
              <a:solidFill>
                <a:srgbClr val="FF0000"/>
              </a:solidFill>
            </a:endParaRPr>
          </a:p>
          <a:p>
            <a:pPr marL="3657600" lvl="8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6" y="1172241"/>
            <a:ext cx="3384376" cy="171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8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五、算法的分析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算法分析的原则</a:t>
            </a:r>
            <a:endParaRPr lang="en-US" altLang="zh-CN" dirty="0"/>
          </a:p>
          <a:p>
            <a:pPr lvl="1"/>
            <a:r>
              <a:rPr lang="zh-CN" altLang="en-US" dirty="0" smtClean="0"/>
              <a:t>相同输入规模，实例影响运行时间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988840"/>
            <a:ext cx="9937104" cy="4352084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414238"/>
              </p:ext>
            </p:extLst>
          </p:nvPr>
        </p:nvGraphicFramePr>
        <p:xfrm>
          <a:off x="5917203" y="1196752"/>
          <a:ext cx="5456669" cy="410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667"/>
                <a:gridCol w="539039"/>
                <a:gridCol w="552294"/>
                <a:gridCol w="545667"/>
                <a:gridCol w="545667"/>
                <a:gridCol w="545667"/>
                <a:gridCol w="545667"/>
                <a:gridCol w="545667"/>
                <a:gridCol w="545667"/>
                <a:gridCol w="545667"/>
              </a:tblGrid>
              <a:tr h="4107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902467"/>
              </p:ext>
            </p:extLst>
          </p:nvPr>
        </p:nvGraphicFramePr>
        <p:xfrm>
          <a:off x="5919920" y="1700808"/>
          <a:ext cx="5456669" cy="410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667"/>
                <a:gridCol w="539039"/>
                <a:gridCol w="552294"/>
                <a:gridCol w="545667"/>
                <a:gridCol w="545667"/>
                <a:gridCol w="545667"/>
                <a:gridCol w="545667"/>
                <a:gridCol w="545667"/>
                <a:gridCol w="545667"/>
                <a:gridCol w="545667"/>
              </a:tblGrid>
              <a:tr h="4107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03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五、算法的分析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23392" y="1196753"/>
            <a:ext cx="11089232" cy="4320480"/>
          </a:xfrm>
        </p:spPr>
        <p:txBody>
          <a:bodyPr/>
          <a:lstStyle/>
          <a:p>
            <a:r>
              <a:rPr lang="zh-CN" altLang="en-US" dirty="0" smtClean="0"/>
              <a:t>算法分析的原则</a:t>
            </a:r>
            <a:endParaRPr lang="en-US" altLang="zh-CN" dirty="0"/>
          </a:p>
          <a:p>
            <a:pPr lvl="1"/>
            <a:r>
              <a:rPr lang="zh-CN" altLang="en-US" dirty="0" smtClean="0"/>
              <a:t>相同输入规模，实例影响运行时间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插入排序最好情况：输入数组升序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进入循环次数</a:t>
            </a:r>
            <a:r>
              <a:rPr lang="zh-CN" altLang="en-US" dirty="0" smtClean="0"/>
              <a:t>（核心基本操作）：</a:t>
            </a:r>
            <a:r>
              <a:rPr lang="en-US" altLang="zh-CN" dirty="0" smtClean="0"/>
              <a:t>1+1+1+…+1=</a:t>
            </a:r>
            <a:r>
              <a:rPr lang="en-US" altLang="zh-CN" dirty="0" smtClean="0">
                <a:solidFill>
                  <a:srgbClr val="FF0000"/>
                </a:solidFill>
              </a:rPr>
              <a:t>n-1</a:t>
            </a:r>
          </a:p>
          <a:p>
            <a:pPr marL="1371600" lvl="3" indent="0">
              <a:buNone/>
            </a:pPr>
            <a:endParaRPr lang="en-US" altLang="zh-CN" dirty="0" smtClean="0"/>
          </a:p>
          <a:p>
            <a:pPr marL="1371600" lvl="3" indent="0">
              <a:buNone/>
            </a:pPr>
            <a:endParaRPr lang="en-US" altLang="zh-CN" dirty="0" smtClean="0"/>
          </a:p>
          <a:p>
            <a:pPr lvl="3"/>
            <a:endParaRPr lang="en-US" altLang="zh-CN" dirty="0"/>
          </a:p>
          <a:p>
            <a:pPr lvl="2"/>
            <a:r>
              <a:rPr lang="zh-CN" altLang="en-US" dirty="0"/>
              <a:t>插入排序</a:t>
            </a:r>
            <a:r>
              <a:rPr lang="zh-CN" altLang="en-US" dirty="0" smtClean="0"/>
              <a:t>最</a:t>
            </a:r>
            <a:r>
              <a:rPr lang="zh-CN" altLang="en-US" dirty="0"/>
              <a:t>坏</a:t>
            </a:r>
            <a:r>
              <a:rPr lang="zh-CN" altLang="en-US" dirty="0" smtClean="0"/>
              <a:t>情况</a:t>
            </a:r>
            <a:r>
              <a:rPr lang="zh-CN" altLang="en-US" dirty="0"/>
              <a:t>：输入</a:t>
            </a:r>
            <a:r>
              <a:rPr lang="zh-CN" altLang="en-US" dirty="0" smtClean="0"/>
              <a:t>数组</a:t>
            </a:r>
            <a:r>
              <a:rPr lang="zh-CN" altLang="en-US" dirty="0"/>
              <a:t>降序</a:t>
            </a:r>
            <a:endParaRPr lang="en-US" altLang="zh-CN" dirty="0"/>
          </a:p>
          <a:p>
            <a:pPr lvl="3"/>
            <a:r>
              <a:rPr lang="zh-CN" altLang="en-US" dirty="0" smtClean="0"/>
              <a:t>进入循环</a:t>
            </a:r>
            <a:r>
              <a:rPr lang="zh-CN" altLang="en-US" dirty="0" smtClean="0"/>
              <a:t>次数</a:t>
            </a:r>
            <a:r>
              <a:rPr lang="zh-CN" altLang="en-US" dirty="0" smtClean="0"/>
              <a:t>（核心基本操作）：</a:t>
            </a:r>
            <a:r>
              <a:rPr lang="en-US" altLang="zh-CN" dirty="0" smtClean="0"/>
              <a:t>1+2+3+…+(n-1)=</a:t>
            </a:r>
            <a:r>
              <a:rPr lang="en-US" altLang="zh-CN" dirty="0" smtClean="0">
                <a:solidFill>
                  <a:srgbClr val="FF0000"/>
                </a:solidFill>
              </a:rPr>
              <a:t>n*(n-1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en-US" altLang="zh-CN" dirty="0" smtClean="0">
                <a:solidFill>
                  <a:srgbClr val="FF0000"/>
                </a:solidFill>
              </a:rPr>
              <a:t>/2</a:t>
            </a:r>
            <a:endParaRPr lang="zh-CN" altLang="en-US" dirty="0">
              <a:solidFill>
                <a:srgbClr val="FF0000"/>
              </a:solidFill>
            </a:endParaRPr>
          </a:p>
          <a:p>
            <a:pPr lvl="3"/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253976"/>
              </p:ext>
            </p:extLst>
          </p:nvPr>
        </p:nvGraphicFramePr>
        <p:xfrm>
          <a:off x="5919920" y="1700808"/>
          <a:ext cx="5456669" cy="410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667"/>
                <a:gridCol w="539039"/>
                <a:gridCol w="552294"/>
                <a:gridCol w="545667"/>
                <a:gridCol w="545667"/>
                <a:gridCol w="545667"/>
                <a:gridCol w="545667"/>
                <a:gridCol w="545667"/>
                <a:gridCol w="545667"/>
                <a:gridCol w="545667"/>
              </a:tblGrid>
              <a:tr h="4107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006467"/>
              </p:ext>
            </p:extLst>
          </p:nvPr>
        </p:nvGraphicFramePr>
        <p:xfrm>
          <a:off x="5919920" y="3573016"/>
          <a:ext cx="5456669" cy="410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667"/>
                <a:gridCol w="539039"/>
                <a:gridCol w="552294"/>
                <a:gridCol w="545667"/>
                <a:gridCol w="545667"/>
                <a:gridCol w="545667"/>
                <a:gridCol w="545667"/>
                <a:gridCol w="545667"/>
                <a:gridCol w="545667"/>
                <a:gridCol w="545667"/>
              </a:tblGrid>
              <a:tr h="4107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1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>
          <a:xfrm>
            <a:off x="11342551" y="6092182"/>
            <a:ext cx="660681" cy="365125"/>
          </a:xfr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五、算法的分析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算法分析的原则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46" y="3587959"/>
            <a:ext cx="3812493" cy="24009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770" y="3645526"/>
            <a:ext cx="3542197" cy="2411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170" y="3681003"/>
            <a:ext cx="3677695" cy="2323688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697077"/>
              </p:ext>
            </p:extLst>
          </p:nvPr>
        </p:nvGraphicFramePr>
        <p:xfrm>
          <a:off x="1664082" y="1805689"/>
          <a:ext cx="8128000" cy="14782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343686"/>
                <a:gridCol w="5784314"/>
              </a:tblGrid>
              <a:tr h="14267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输入情况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情况说明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最好情况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不常出现，不具普遍性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最坏情况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确定上界，更具一般性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一般情况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情况复杂，分析难度大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" name="圆角矩形 9"/>
          <p:cNvSpPr/>
          <p:nvPr/>
        </p:nvSpPr>
        <p:spPr>
          <a:xfrm>
            <a:off x="1703512" y="2492896"/>
            <a:ext cx="8069505" cy="5040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96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931" y="1818727"/>
            <a:ext cx="9591675" cy="195262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五、算法的分析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算法分析的原则</a:t>
            </a:r>
            <a:endParaRPr lang="en-US" altLang="zh-CN" dirty="0"/>
          </a:p>
          <a:p>
            <a:pPr lvl="1"/>
            <a:r>
              <a:rPr lang="zh-CN" altLang="en-US" dirty="0" smtClean="0"/>
              <a:t>统一机器性能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lvl="1"/>
            <a:r>
              <a:rPr lang="zh-CN" altLang="en-US" dirty="0" smtClean="0"/>
              <a:t>分析最坏情况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3865712"/>
            <a:ext cx="7776864" cy="16376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5692083"/>
            <a:ext cx="8217948" cy="6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/>
              <a:t>求解同一问题通常存在多种不同的算法，不同算法的效率可能不同</a:t>
            </a:r>
            <a:endParaRPr lang="en-US" altLang="zh-CN" b="1" dirty="0" smtClean="0"/>
          </a:p>
          <a:p>
            <a:endParaRPr lang="en-US" altLang="zh-CN" b="1" dirty="0" smtClean="0"/>
          </a:p>
          <a:p>
            <a:endParaRPr lang="en-US" altLang="zh-CN" b="1" dirty="0"/>
          </a:p>
          <a:p>
            <a:r>
              <a:rPr lang="zh-CN" altLang="en-US" b="1" dirty="0" smtClean="0"/>
              <a:t>如何判断哪个算法更高效？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需分析比较算法运行效率</a:t>
            </a:r>
            <a:endParaRPr lang="en-US" altLang="zh-CN" b="1" dirty="0" smtClean="0"/>
          </a:p>
          <a:p>
            <a:pPr marL="457200" lvl="1" indent="0">
              <a:buNone/>
            </a:pPr>
            <a:endParaRPr lang="en-US" altLang="zh-CN" b="1" dirty="0"/>
          </a:p>
          <a:p>
            <a:pPr marL="457200" lvl="1" indent="0">
              <a:buNone/>
            </a:pPr>
            <a:endParaRPr lang="en-US" altLang="zh-CN" b="1" dirty="0" smtClean="0"/>
          </a:p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400" b="1" dirty="0"/>
              <a:t>如何设计正确高效的算法</a:t>
            </a:r>
            <a:r>
              <a:rPr lang="zh-CN" altLang="en-US" sz="2400" b="1" dirty="0" smtClean="0"/>
              <a:t>？</a:t>
            </a:r>
            <a:endParaRPr lang="en-US" altLang="zh-CN" sz="2400" b="1" dirty="0" smtClean="0"/>
          </a:p>
          <a:p>
            <a:pPr marL="742950" lvl="2" indent="-342900">
              <a:buFont typeface="Wingdings" pitchFamily="2" charset="2"/>
              <a:buChar char="n"/>
            </a:pPr>
            <a:r>
              <a:rPr lang="zh-CN" altLang="en-US" b="1" dirty="0" smtClean="0"/>
              <a:t>需掌握算法设计的方法论</a:t>
            </a:r>
            <a:endParaRPr lang="en-US" altLang="zh-CN" b="1" dirty="0" smtClean="0"/>
          </a:p>
          <a:p>
            <a:pPr marL="0" lvl="1" indent="0">
              <a:buNone/>
            </a:pPr>
            <a:endParaRPr lang="en-US" altLang="zh-CN" sz="2400" b="1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468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五、算法的分析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23392" y="1196753"/>
            <a:ext cx="3672408" cy="1296144"/>
          </a:xfrm>
        </p:spPr>
        <p:txBody>
          <a:bodyPr/>
          <a:lstStyle/>
          <a:p>
            <a:r>
              <a:rPr lang="zh-CN" altLang="en-US" dirty="0" smtClean="0"/>
              <a:t>算法分析的工具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插入排序的最坏情况</a:t>
            </a:r>
            <a:endParaRPr lang="zh-CN" altLang="en-US" dirty="0"/>
          </a:p>
        </p:txBody>
      </p:sp>
      <p:sp>
        <p:nvSpPr>
          <p:cNvPr id="5" name="文本占位符 3"/>
          <p:cNvSpPr txBox="1">
            <a:spLocks/>
          </p:cNvSpPr>
          <p:nvPr/>
        </p:nvSpPr>
        <p:spPr>
          <a:xfrm>
            <a:off x="6312024" y="1196753"/>
            <a:ext cx="3672408" cy="1296144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l"/>
              <a:defRPr sz="2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u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算法分析的工具</a:t>
            </a:r>
            <a:endParaRPr lang="en-US" altLang="zh-CN" dirty="0" smtClean="0"/>
          </a:p>
          <a:p>
            <a:pPr lvl="1"/>
            <a:r>
              <a:rPr lang="zh-CN" altLang="en-US" dirty="0"/>
              <a:t>选择</a:t>
            </a:r>
            <a:r>
              <a:rPr lang="zh-CN" altLang="en-US" dirty="0" smtClean="0"/>
              <a:t>排序的最坏情况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47" y="2132856"/>
            <a:ext cx="5291993" cy="27363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2132856"/>
            <a:ext cx="5063389" cy="22322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662" y="1039475"/>
            <a:ext cx="4841352" cy="6808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44" y="2158842"/>
            <a:ext cx="5232696" cy="2656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73" y="2158842"/>
            <a:ext cx="5028158" cy="2134254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4816155" y="2105124"/>
            <a:ext cx="1495869" cy="27103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10055018" y="2105124"/>
            <a:ext cx="1657606" cy="22599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4834173"/>
            <a:ext cx="3633252" cy="132391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134" y="4391090"/>
            <a:ext cx="3480661" cy="1319718"/>
          </a:xfrm>
          <a:prstGeom prst="rect">
            <a:avLst/>
          </a:prstGeom>
        </p:spPr>
      </p:pic>
      <p:sp>
        <p:nvSpPr>
          <p:cNvPr id="17" name="圆角矩形标注 16"/>
          <p:cNvSpPr/>
          <p:nvPr/>
        </p:nvSpPr>
        <p:spPr>
          <a:xfrm>
            <a:off x="4223792" y="5949280"/>
            <a:ext cx="4808110" cy="509563"/>
          </a:xfrm>
          <a:prstGeom prst="wedgeRoundRectCallout">
            <a:avLst>
              <a:gd name="adj1" fmla="val -25009"/>
              <a:gd name="adj2" fmla="val -51296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很</a:t>
            </a:r>
            <a:r>
              <a:rPr lang="zh-CN" altLang="en-US" b="1" dirty="0" smtClean="0">
                <a:solidFill>
                  <a:srgbClr val="FF0000"/>
                </a:solidFill>
              </a:rPr>
              <a:t>复杂！有没有简洁的方法衡量运行时间？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26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五、算法的分析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169143"/>
            <a:ext cx="9737081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1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1628800"/>
            <a:ext cx="9145016" cy="4737319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五、算法的分析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渐近分析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4653136"/>
            <a:ext cx="8568952" cy="73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5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五、算法的分析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渐近分析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1621494"/>
            <a:ext cx="9327900" cy="468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5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五、算法的分析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渐近分析：渐近紧确界</a:t>
            </a:r>
            <a:endParaRPr lang="zh-CN" altLang="en-US" dirty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718137"/>
            <a:ext cx="8784976" cy="4231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618095"/>
            <a:ext cx="8928992" cy="488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5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五、算法的分析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渐近分析：渐近紧确界</a:t>
            </a:r>
            <a:endParaRPr lang="zh-CN" altLang="en-US" dirty="0"/>
          </a:p>
          <a:p>
            <a:pPr lvl="1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1917054"/>
            <a:ext cx="7439189" cy="172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3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五、算法的分析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渐近分析：渐近上界</a:t>
            </a:r>
            <a:endParaRPr lang="zh-CN" altLang="en-US" dirty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1628800"/>
            <a:ext cx="8136904" cy="470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五、算法的分析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渐近分析：渐近上界</a:t>
            </a:r>
            <a:endParaRPr lang="zh-CN" altLang="en-US" dirty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1670208"/>
            <a:ext cx="8064896" cy="442383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39616" y="4365104"/>
            <a:ext cx="576064" cy="50405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395700" y="4365104"/>
            <a:ext cx="1260140" cy="50405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869768" y="4365104"/>
            <a:ext cx="1260140" cy="50405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9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556792"/>
            <a:ext cx="8173740" cy="485291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五、算法的分析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渐近分析：渐</a:t>
            </a:r>
            <a:r>
              <a:rPr lang="zh-CN" altLang="en-US" dirty="0" smtClean="0"/>
              <a:t>近</a:t>
            </a:r>
            <a:r>
              <a:rPr lang="zh-CN" altLang="en-US" dirty="0"/>
              <a:t>下</a:t>
            </a:r>
            <a:r>
              <a:rPr lang="zh-CN" altLang="en-US" dirty="0" smtClean="0"/>
              <a:t>界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479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五、算法的分析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渐近分析：渐</a:t>
            </a:r>
            <a:r>
              <a:rPr lang="zh-CN" altLang="en-US" dirty="0" smtClean="0"/>
              <a:t>近</a:t>
            </a:r>
            <a:r>
              <a:rPr lang="zh-CN" altLang="en-US" dirty="0"/>
              <a:t>下</a:t>
            </a:r>
            <a:r>
              <a:rPr lang="zh-CN" altLang="en-US" dirty="0" smtClean="0"/>
              <a:t>界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1752755"/>
            <a:ext cx="7632848" cy="449372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53780" y="3861048"/>
            <a:ext cx="608982" cy="50405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009864" y="3861048"/>
            <a:ext cx="1547182" cy="50405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689158" y="3877888"/>
            <a:ext cx="1332148" cy="50405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6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课程目标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551384" y="1196752"/>
            <a:ext cx="11089232" cy="4752975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algn="ctr"/>
            <a:r>
              <a:rPr lang="zh-CN" altLang="en-US" sz="3600" dirty="0" smtClean="0"/>
              <a:t>设计高效算法；分析算法性能；两者交互验证、促进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64850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60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五、算法的分析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渐近</a:t>
            </a:r>
            <a:r>
              <a:rPr lang="zh-CN" altLang="en-US" dirty="0" smtClean="0"/>
              <a:t>分析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772816"/>
            <a:ext cx="8410171" cy="428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61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五、算法的分析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算法分析实例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772816"/>
            <a:ext cx="10003699" cy="439248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99856" y="242088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核心基本操作</a:t>
            </a:r>
            <a:r>
              <a:rPr lang="en-US" altLang="zh-CN" dirty="0" smtClean="0"/>
              <a:t>”</a:t>
            </a:r>
            <a:r>
              <a:rPr lang="zh-CN" altLang="en-US" dirty="0" smtClean="0"/>
              <a:t>循环次数（赋值）</a:t>
            </a:r>
            <a:r>
              <a:rPr lang="en-US" altLang="zh-CN" dirty="0" smtClean="0"/>
              <a:t>”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3575720" y="2744924"/>
            <a:ext cx="1512168" cy="15481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6222912" y="2744924"/>
            <a:ext cx="1313248" cy="7560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44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62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五、算法的分析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算法分析小结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773338"/>
            <a:ext cx="8064896" cy="44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6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63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五、算法的分析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课堂练习：求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找零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钱贪心算法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n,v,m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时间复杂度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T(n)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（求渐进上界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1669695"/>
            <a:ext cx="5751075" cy="499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7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64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第一章 绪论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zh-CN" altLang="en-US" dirty="0"/>
              <a:t>一、算法的由来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二、算法的定义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三、算法的性质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四、算法的表示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五、算法的分析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682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65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mtClean="0"/>
              <a:t>后续主要内容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3719736" y="1196752"/>
            <a:ext cx="4536504" cy="4752975"/>
          </a:xfrm>
        </p:spPr>
        <p:txBody>
          <a:bodyPr/>
          <a:lstStyle/>
          <a:p>
            <a:r>
              <a:rPr lang="zh-CN" altLang="en-US" dirty="0"/>
              <a:t>分治</a:t>
            </a:r>
            <a:r>
              <a:rPr lang="zh-CN" altLang="en-US" dirty="0" smtClean="0"/>
              <a:t>法</a:t>
            </a:r>
            <a:endParaRPr lang="en-US" altLang="zh-CN" dirty="0" smtClean="0"/>
          </a:p>
          <a:p>
            <a:pPr lvl="1"/>
            <a:r>
              <a:rPr lang="zh-CN" altLang="en-US" dirty="0"/>
              <a:t>折半</a:t>
            </a:r>
            <a:r>
              <a:rPr lang="zh-CN" altLang="en-US" dirty="0" smtClean="0"/>
              <a:t>查找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归并排序</a:t>
            </a:r>
            <a:endParaRPr lang="en-US" altLang="zh-CN" dirty="0" smtClean="0"/>
          </a:p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400" dirty="0" smtClean="0"/>
              <a:t>动态规划</a:t>
            </a:r>
            <a:endParaRPr lang="en-US" altLang="zh-CN" sz="2400" dirty="0" smtClean="0"/>
          </a:p>
          <a:p>
            <a:pPr lvl="1"/>
            <a:r>
              <a:rPr lang="en-US" altLang="zh-CN" dirty="0" smtClean="0"/>
              <a:t>0-1</a:t>
            </a:r>
            <a:r>
              <a:rPr lang="zh-CN" altLang="en-US" dirty="0" smtClean="0"/>
              <a:t>背包</a:t>
            </a:r>
            <a:r>
              <a:rPr lang="zh-CN" altLang="en-US" dirty="0"/>
              <a:t>问题  </a:t>
            </a:r>
          </a:p>
          <a:p>
            <a:pPr lvl="1"/>
            <a:r>
              <a:rPr lang="zh-CN" altLang="en-US" dirty="0" smtClean="0"/>
              <a:t>矩阵</a:t>
            </a:r>
            <a:r>
              <a:rPr lang="zh-CN" altLang="en-US" dirty="0"/>
              <a:t>连乘问题</a:t>
            </a:r>
          </a:p>
          <a:p>
            <a:pPr lvl="1"/>
            <a:r>
              <a:rPr lang="zh-CN" altLang="en-US" dirty="0" smtClean="0"/>
              <a:t>最</a:t>
            </a:r>
            <a:r>
              <a:rPr lang="zh-CN" altLang="en-US" dirty="0"/>
              <a:t>长公共子序列          </a:t>
            </a:r>
            <a:endParaRPr lang="en-US" altLang="zh-CN" dirty="0" smtClean="0"/>
          </a:p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400" dirty="0" smtClean="0"/>
              <a:t>贪心法</a:t>
            </a:r>
            <a:endParaRPr lang="en-US" altLang="zh-CN" sz="2400" dirty="0" smtClean="0"/>
          </a:p>
          <a:p>
            <a:pPr lvl="1"/>
            <a:r>
              <a:rPr lang="zh-CN" altLang="en-US" dirty="0"/>
              <a:t>最少硬币个数问题</a:t>
            </a:r>
          </a:p>
          <a:p>
            <a:pPr lvl="1"/>
            <a:r>
              <a:rPr lang="zh-CN" altLang="en-US" dirty="0" smtClean="0"/>
              <a:t>哈夫曼</a:t>
            </a:r>
            <a:r>
              <a:rPr lang="zh-CN" altLang="en-US" dirty="0"/>
              <a:t>树</a:t>
            </a:r>
            <a:r>
              <a:rPr lang="zh-CN" altLang="en-US" dirty="0" smtClean="0"/>
              <a:t>问题</a:t>
            </a:r>
            <a:endParaRPr lang="en-US" altLang="zh-CN" dirty="0" smtClean="0"/>
          </a:p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400" dirty="0" smtClean="0"/>
              <a:t>回溯法</a:t>
            </a:r>
            <a:endParaRPr lang="en-US" altLang="zh-CN" sz="2400" dirty="0" smtClean="0"/>
          </a:p>
          <a:p>
            <a:pPr marL="742950" lvl="2" indent="-342900">
              <a:buFont typeface="Wingdings" pitchFamily="2" charset="2"/>
              <a:buChar char="n"/>
            </a:pPr>
            <a:r>
              <a:rPr lang="zh-CN" altLang="en-US" dirty="0"/>
              <a:t>旅行商问题</a:t>
            </a:r>
          </a:p>
          <a:p>
            <a:pPr marL="742950" lvl="2" indent="-342900">
              <a:buFont typeface="Wingdings" pitchFamily="2" charset="2"/>
              <a:buChar char="n"/>
            </a:pPr>
            <a:endParaRPr lang="zh-CN" altLang="en-US" dirty="0"/>
          </a:p>
          <a:p>
            <a:pPr marL="342900" lvl="1" indent="-342900">
              <a:buFont typeface="Wingdings" pitchFamily="2" charset="2"/>
              <a:buChar char="n"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9087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第一章 绪论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10172700" y="6484941"/>
            <a:ext cx="495300" cy="365125"/>
          </a:xfr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6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参考书籍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23392" y="1196752"/>
            <a:ext cx="5472608" cy="4752975"/>
          </a:xfrm>
        </p:spPr>
        <p:txBody>
          <a:bodyPr/>
          <a:lstStyle/>
          <a:p>
            <a:r>
              <a:rPr kumimoji="1" lang="zh-CN" altLang="en-US" dirty="0" smtClean="0"/>
              <a:t>教材：王</a:t>
            </a:r>
            <a:r>
              <a:rPr kumimoji="1" lang="zh-CN" altLang="en-US" dirty="0"/>
              <a:t>晓东 算法设计与分析 清华大学出版社</a:t>
            </a:r>
            <a:endParaRPr kumimoji="1" lang="en-US" altLang="zh-CN" dirty="0"/>
          </a:p>
          <a:p>
            <a:endParaRPr lang="zh-CN" altLang="en-US" dirty="0"/>
          </a:p>
        </p:txBody>
      </p:sp>
      <p:pic>
        <p:nvPicPr>
          <p:cNvPr id="1026" name="Picture 2" descr="https://img14.360buyimg.com/n0/jfs/t1/968/11/14139/40741/5bd94c5bE2e083e0a/ffb851e97f977b9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2205609"/>
            <a:ext cx="388843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占位符 3"/>
          <p:cNvSpPr txBox="1">
            <a:spLocks/>
          </p:cNvSpPr>
          <p:nvPr/>
        </p:nvSpPr>
        <p:spPr>
          <a:xfrm>
            <a:off x="6287344" y="1196752"/>
            <a:ext cx="5904656" cy="4752975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l"/>
              <a:defRPr sz="2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u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参考书籍：</a:t>
            </a:r>
            <a:r>
              <a:rPr kumimoji="1" lang="en-US" altLang="zh-CN" dirty="0"/>
              <a:t>Introduction to </a:t>
            </a:r>
            <a:r>
              <a:rPr kumimoji="1" lang="en-US" altLang="zh-CN" dirty="0" smtClean="0"/>
              <a:t>Algorithms《</a:t>
            </a:r>
            <a:r>
              <a:rPr kumimoji="1" lang="zh-CN" altLang="en-US" dirty="0" smtClean="0"/>
              <a:t>算法导论</a:t>
            </a:r>
            <a:r>
              <a:rPr kumimoji="1" lang="en-US" altLang="zh-CN" dirty="0" smtClean="0"/>
              <a:t>》</a:t>
            </a:r>
          </a:p>
          <a:p>
            <a:endParaRPr lang="zh-CN" altLang="en-US" dirty="0"/>
          </a:p>
        </p:txBody>
      </p:sp>
      <p:pic>
        <p:nvPicPr>
          <p:cNvPr id="1028" name="Picture 4" descr="https://img14.360buyimg.com/n0/g9/M03/10/0C/rBEHalDFX10IAAAAAAMtdd_bKwEAADM6gOC6NoAAy2N26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2205609"/>
            <a:ext cx="3809425" cy="380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37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考核方式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2567608" y="1196752"/>
            <a:ext cx="6192688" cy="4752975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课堂</a:t>
            </a:r>
            <a:r>
              <a:rPr lang="zh-CN" altLang="en-US" dirty="0"/>
              <a:t>出勤率、课堂回答问题中的表现</a:t>
            </a:r>
          </a:p>
          <a:p>
            <a:r>
              <a:rPr lang="zh-CN" altLang="en-US" dirty="0"/>
              <a:t>课堂练习</a:t>
            </a:r>
          </a:p>
          <a:p>
            <a:r>
              <a:rPr lang="zh-CN" altLang="en-US" dirty="0"/>
              <a:t>作业情况</a:t>
            </a:r>
            <a:r>
              <a:rPr lang="zh-CN" altLang="en-US" dirty="0" smtClean="0"/>
              <a:t>（</a:t>
            </a:r>
            <a:r>
              <a:rPr lang="zh-CN" altLang="en-US" dirty="0"/>
              <a:t>课堂派发布，按时提交</a:t>
            </a:r>
            <a:r>
              <a:rPr lang="zh-CN" altLang="en-US" dirty="0" smtClean="0"/>
              <a:t>）</a:t>
            </a:r>
            <a:endParaRPr lang="zh-CN" altLang="en-US" dirty="0"/>
          </a:p>
          <a:p>
            <a:r>
              <a:rPr lang="zh-CN" altLang="en-US" dirty="0"/>
              <a:t>撰写</a:t>
            </a:r>
            <a:r>
              <a:rPr lang="zh-CN" altLang="en-US" dirty="0" smtClean="0"/>
              <a:t>论文、设计报告情况、中期</a:t>
            </a:r>
            <a:r>
              <a:rPr lang="zh-CN" altLang="en-US" dirty="0"/>
              <a:t>考核成绩</a:t>
            </a:r>
          </a:p>
          <a:p>
            <a:r>
              <a:rPr lang="zh-CN" altLang="en-US" dirty="0" smtClean="0"/>
              <a:t>期末成绩</a:t>
            </a:r>
            <a:endParaRPr lang="zh-CN" altLang="en-US" dirty="0"/>
          </a:p>
          <a:p>
            <a:r>
              <a:rPr lang="zh-CN" altLang="en-US" dirty="0"/>
              <a:t>最终成绩</a:t>
            </a:r>
            <a:r>
              <a:rPr lang="en-US" altLang="zh-CN" dirty="0"/>
              <a:t>=</a:t>
            </a:r>
            <a:r>
              <a:rPr lang="zh-CN" altLang="en-US" dirty="0"/>
              <a:t>上述阶段性成绩</a:t>
            </a:r>
            <a:r>
              <a:rPr lang="en-US" altLang="zh-CN" dirty="0"/>
              <a:t>+</a:t>
            </a:r>
            <a:r>
              <a:rPr lang="zh-CN" altLang="en-US" dirty="0"/>
              <a:t>期末卷面成绩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853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第一章 绪论</a:t>
            </a:r>
            <a:r>
              <a:rPr lang="en-US" altLang="zh-CN" dirty="0" smtClean="0"/>
              <a:t>-</a:t>
            </a:r>
            <a:r>
              <a:rPr lang="zh-CN" altLang="en-US" dirty="0" smtClean="0"/>
              <a:t>提纲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endParaRPr lang="en-US" altLang="zh-CN" dirty="0" smtClean="0"/>
          </a:p>
          <a:p>
            <a:pPr algn="ctr"/>
            <a:r>
              <a:rPr lang="zh-CN" altLang="en-US" dirty="0" smtClean="0"/>
              <a:t>一</a:t>
            </a:r>
            <a:r>
              <a:rPr lang="zh-CN" altLang="en-US" dirty="0"/>
              <a:t>、</a:t>
            </a:r>
            <a:r>
              <a:rPr lang="zh-CN" altLang="en-US" dirty="0" smtClean="0"/>
              <a:t>算法的由来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r>
              <a:rPr lang="zh-CN" altLang="en-US" dirty="0" smtClean="0"/>
              <a:t>二、算法的定义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r>
              <a:rPr lang="zh-CN" altLang="en-US" dirty="0" smtClean="0"/>
              <a:t>三、算法的性质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r>
              <a:rPr lang="zh-CN" altLang="en-US" dirty="0" smtClean="0"/>
              <a:t>四、算法的表示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r>
              <a:rPr lang="zh-CN" altLang="en-US" dirty="0" smtClean="0"/>
              <a:t>五、算法的分析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344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8C0E1D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52B1E"/>
      </a:hlink>
      <a:folHlink>
        <a:srgbClr val="D52B1E"/>
      </a:folHlink>
    </a:clrScheme>
    <a:fontScheme name="wht自定义">
      <a:majorFont>
        <a:latin typeface="Calibri"/>
        <a:ea typeface="微软雅黑 Light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 2: Text Only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52B1E"/>
      </a:hlink>
      <a:folHlink>
        <a:srgbClr val="D52B1E"/>
      </a:folHlink>
    </a:clrScheme>
    <a:fontScheme name="wht自定义">
      <a:majorFont>
        <a:latin typeface="Calibri"/>
        <a:ea typeface="微软雅黑 Light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8016</TotalTime>
  <Words>1868</Words>
  <Application>Microsoft Office PowerPoint</Application>
  <PresentationFormat>宽屏</PresentationFormat>
  <Paragraphs>625</Paragraphs>
  <Slides>66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66</vt:i4>
      </vt:variant>
    </vt:vector>
  </HeadingPairs>
  <TitlesOfParts>
    <vt:vector size="77" baseType="lpstr">
      <vt:lpstr>New times</vt:lpstr>
      <vt:lpstr>华文行楷</vt:lpstr>
      <vt:lpstr>华文细黑</vt:lpstr>
      <vt:lpstr>宋体</vt:lpstr>
      <vt:lpstr>微软雅黑 Light</vt:lpstr>
      <vt:lpstr>Arial</vt:lpstr>
      <vt:lpstr>Calibri</vt:lpstr>
      <vt:lpstr>Times New Roman</vt:lpstr>
      <vt:lpstr>Wingdings</vt:lpstr>
      <vt:lpstr>Office Theme</vt:lpstr>
      <vt:lpstr>Slide 2: Text Only</vt:lpstr>
      <vt:lpstr>计算机.算法设计与分析基础 Computer Algorithms Design &amp; Analysis 第一章 绪论 </vt:lpstr>
      <vt:lpstr>导入</vt:lpstr>
      <vt:lpstr>算法滋养生活 </vt:lpstr>
      <vt:lpstr>课程目标</vt:lpstr>
      <vt:lpstr>课程目标</vt:lpstr>
      <vt:lpstr>课程目标</vt:lpstr>
      <vt:lpstr>参考书籍</vt:lpstr>
      <vt:lpstr>考核方式</vt:lpstr>
      <vt:lpstr>第一章 绪论-提纲</vt:lpstr>
      <vt:lpstr>一、算法的由来</vt:lpstr>
      <vt:lpstr>一、算法的由来</vt:lpstr>
      <vt:lpstr>一、算法的由来</vt:lpstr>
      <vt:lpstr>一、算法的由来</vt:lpstr>
      <vt:lpstr>一、算法的由来</vt:lpstr>
      <vt:lpstr>一、算法的由来</vt:lpstr>
      <vt:lpstr>一、算法的由来</vt:lpstr>
      <vt:lpstr>一、算法的由来</vt:lpstr>
      <vt:lpstr>一、算法的由来</vt:lpstr>
      <vt:lpstr>一、算法的由来</vt:lpstr>
      <vt:lpstr>一、算法的由来</vt:lpstr>
      <vt:lpstr>一、算法的由来</vt:lpstr>
      <vt:lpstr>一、算法的由来</vt:lpstr>
      <vt:lpstr>一、算法的由来</vt:lpstr>
      <vt:lpstr>一、算法的由来</vt:lpstr>
      <vt:lpstr>二、算法的定义</vt:lpstr>
      <vt:lpstr>二、算法的定义</vt:lpstr>
      <vt:lpstr>二、算法的定义</vt:lpstr>
      <vt:lpstr>二、算法的定义</vt:lpstr>
      <vt:lpstr>二、算法的定义</vt:lpstr>
      <vt:lpstr>二、算法的定义</vt:lpstr>
      <vt:lpstr>二、算法的定义</vt:lpstr>
      <vt:lpstr>三、算法的性质</vt:lpstr>
      <vt:lpstr>三、算法的性质</vt:lpstr>
      <vt:lpstr>三、算法的性质</vt:lpstr>
      <vt:lpstr>四、算法的表示</vt:lpstr>
      <vt:lpstr>四、算法的表示</vt:lpstr>
      <vt:lpstr>四、算法的表示</vt:lpstr>
      <vt:lpstr>四、算法的表示</vt:lpstr>
      <vt:lpstr>四、算法的表示</vt:lpstr>
      <vt:lpstr>四、算法的表示</vt:lpstr>
      <vt:lpstr>四、算法的表示</vt:lpstr>
      <vt:lpstr>五、算法的分析</vt:lpstr>
      <vt:lpstr>五、算法的分析</vt:lpstr>
      <vt:lpstr>五、算法的分析</vt:lpstr>
      <vt:lpstr>五、算法的分析</vt:lpstr>
      <vt:lpstr>五、算法的分析</vt:lpstr>
      <vt:lpstr>五、算法的分析</vt:lpstr>
      <vt:lpstr>五、算法的分析</vt:lpstr>
      <vt:lpstr>五、算法的分析</vt:lpstr>
      <vt:lpstr>五、算法的分析</vt:lpstr>
      <vt:lpstr>五、算法的分析</vt:lpstr>
      <vt:lpstr>五、算法的分析</vt:lpstr>
      <vt:lpstr>五、算法的分析</vt:lpstr>
      <vt:lpstr>五、算法的分析</vt:lpstr>
      <vt:lpstr>五、算法的分析</vt:lpstr>
      <vt:lpstr>五、算法的分析</vt:lpstr>
      <vt:lpstr>五、算法的分析</vt:lpstr>
      <vt:lpstr>五、算法的分析</vt:lpstr>
      <vt:lpstr>五、算法的分析</vt:lpstr>
      <vt:lpstr>五、算法的分析</vt:lpstr>
      <vt:lpstr>五、算法的分析</vt:lpstr>
      <vt:lpstr>五、算法的分析</vt:lpstr>
      <vt:lpstr>五、算法的分析</vt:lpstr>
      <vt:lpstr>第一章 绪论</vt:lpstr>
      <vt:lpstr>后续主要内容</vt:lpstr>
      <vt:lpstr>第一章 绪论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wendy.gallagher</dc:creator>
  <cp:lastModifiedBy>XU</cp:lastModifiedBy>
  <cp:revision>816</cp:revision>
  <cp:lastPrinted>2023-02-10T07:43:16Z</cp:lastPrinted>
  <dcterms:created xsi:type="dcterms:W3CDTF">2011-10-31T13:04:17Z</dcterms:created>
  <dcterms:modified xsi:type="dcterms:W3CDTF">2024-02-28T23:54:29Z</dcterms:modified>
</cp:coreProperties>
</file>